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9"/>
  </p:notesMasterIdLst>
  <p:handoutMasterIdLst>
    <p:handoutMasterId r:id="rId20"/>
  </p:handoutMasterIdLst>
  <p:sldIdLst>
    <p:sldId id="256" r:id="rId5"/>
    <p:sldId id="257" r:id="rId6"/>
    <p:sldId id="278" r:id="rId7"/>
    <p:sldId id="279" r:id="rId8"/>
    <p:sldId id="280" r:id="rId9"/>
    <p:sldId id="281" r:id="rId10"/>
    <p:sldId id="282" r:id="rId11"/>
    <p:sldId id="283" r:id="rId12"/>
    <p:sldId id="284" r:id="rId13"/>
    <p:sldId id="285" r:id="rId14"/>
    <p:sldId id="286" r:id="rId15"/>
    <p:sldId id="454" r:id="rId16"/>
    <p:sldId id="384" r:id="rId17"/>
    <p:sldId id="388" r:id="rId1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E6174B-49FE-C061-25DD-045F7E16C1E9}" v="7" dt="2023-04-05T16:26:41.92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73318" autoAdjust="0"/>
  </p:normalViewPr>
  <p:slideViewPr>
    <p:cSldViewPr snapToGrid="0">
      <p:cViewPr varScale="1">
        <p:scale>
          <a:sx n="52" d="100"/>
          <a:sy n="52" d="100"/>
        </p:scale>
        <p:origin x="116" y="48"/>
      </p:cViewPr>
      <p:guideLst/>
    </p:cSldViewPr>
  </p:slideViewPr>
  <p:notesTextViewPr>
    <p:cViewPr>
      <p:scale>
        <a:sx n="1" d="1"/>
        <a:sy n="1" d="1"/>
      </p:scale>
      <p:origin x="0" y="0"/>
    </p:cViewPr>
  </p:notesTextViewPr>
  <p:notesViewPr>
    <p:cSldViewPr snapToGrid="0">
      <p:cViewPr varScale="1">
        <p:scale>
          <a:sx n="62" d="100"/>
          <a:sy n="62" d="100"/>
        </p:scale>
        <p:origin x="2088"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34CE44D2-38D0-4A1D-BCD7-28C2EB77CB49}"/>
    <pc:docChg chg="custSel modSld">
      <pc:chgData name="GOMEZ, Paula" userId="c93cf399-3ed7-4230-9282-8831e3fe5ae7" providerId="ADAL" clId="{34CE44D2-38D0-4A1D-BCD7-28C2EB77CB49}" dt="2023-04-04T16:25:03.488" v="0" actId="700"/>
      <pc:docMkLst>
        <pc:docMk/>
      </pc:docMkLst>
      <pc:sldChg chg="modSp mod modClrScheme chgLayout">
        <pc:chgData name="GOMEZ, Paula" userId="c93cf399-3ed7-4230-9282-8831e3fe5ae7" providerId="ADAL" clId="{34CE44D2-38D0-4A1D-BCD7-28C2EB77CB49}" dt="2023-04-04T16:25:03.488" v="0" actId="700"/>
        <pc:sldMkLst>
          <pc:docMk/>
          <pc:sldMk cId="359544419" sldId="388"/>
        </pc:sldMkLst>
        <pc:spChg chg="mod ord">
          <ac:chgData name="GOMEZ, Paula" userId="c93cf399-3ed7-4230-9282-8831e3fe5ae7" providerId="ADAL" clId="{34CE44D2-38D0-4A1D-BCD7-28C2EB77CB49}" dt="2023-04-04T16:25:03.488" v="0" actId="700"/>
          <ac:spMkLst>
            <pc:docMk/>
            <pc:sldMk cId="359544419" sldId="388"/>
            <ac:spMk id="3" creationId="{00000000-0000-0000-0000-000000000000}"/>
          </ac:spMkLst>
        </pc:spChg>
      </pc:sldChg>
    </pc:docChg>
  </pc:docChgLst>
  <pc:docChgLst>
    <pc:chgData name="GOMEZ, Paula" userId="c93cf399-3ed7-4230-9282-8831e3fe5ae7" providerId="ADAL" clId="{D1E245CF-5867-4295-834F-49FFBAAE05FE}"/>
    <pc:docChg chg="delSld">
      <pc:chgData name="GOMEZ, Paula" userId="c93cf399-3ed7-4230-9282-8831e3fe5ae7" providerId="ADAL" clId="{D1E245CF-5867-4295-834F-49FFBAAE05FE}" dt="2023-01-18T16:29:03.133" v="2" actId="2696"/>
      <pc:docMkLst>
        <pc:docMk/>
      </pc:docMkLst>
      <pc:sldChg chg="del">
        <pc:chgData name="GOMEZ, Paula" userId="c93cf399-3ed7-4230-9282-8831e3fe5ae7" providerId="ADAL" clId="{D1E245CF-5867-4295-834F-49FFBAAE05FE}" dt="2023-01-18T16:29:01.496" v="0" actId="2696"/>
        <pc:sldMkLst>
          <pc:docMk/>
          <pc:sldMk cId="0" sldId="287"/>
        </pc:sldMkLst>
      </pc:sldChg>
      <pc:sldChg chg="del">
        <pc:chgData name="GOMEZ, Paula" userId="c93cf399-3ed7-4230-9282-8831e3fe5ae7" providerId="ADAL" clId="{D1E245CF-5867-4295-834F-49FFBAAE05FE}" dt="2023-01-18T16:29:02.208" v="1" actId="2696"/>
        <pc:sldMkLst>
          <pc:docMk/>
          <pc:sldMk cId="0" sldId="288"/>
        </pc:sldMkLst>
      </pc:sldChg>
      <pc:sldChg chg="del">
        <pc:chgData name="GOMEZ, Paula" userId="c93cf399-3ed7-4230-9282-8831e3fe5ae7" providerId="ADAL" clId="{D1E245CF-5867-4295-834F-49FFBAAE05FE}" dt="2023-01-18T16:29:03.133" v="2" actId="2696"/>
        <pc:sldMkLst>
          <pc:docMk/>
          <pc:sldMk cId="0" sldId="289"/>
        </pc:sldMkLst>
      </pc:sldChg>
    </pc:docChg>
  </pc:docChgLst>
  <pc:docChgLst>
    <pc:chgData name="GOMEZ, Paula" userId="S::gomezp@who.int::c93cf399-3ed7-4230-9282-8831e3fe5ae7" providerId="AD" clId="Web-{20E6174B-49FE-C061-25DD-045F7E16C1E9}"/>
    <pc:docChg chg="modSld">
      <pc:chgData name="GOMEZ, Paula" userId="S::gomezp@who.int::c93cf399-3ed7-4230-9282-8831e3fe5ae7" providerId="AD" clId="Web-{20E6174B-49FE-C061-25DD-045F7E16C1E9}" dt="2023-04-05T16:26:41.920" v="6" actId="20577"/>
      <pc:docMkLst>
        <pc:docMk/>
      </pc:docMkLst>
      <pc:sldChg chg="modSp">
        <pc:chgData name="GOMEZ, Paula" userId="S::gomezp@who.int::c93cf399-3ed7-4230-9282-8831e3fe5ae7" providerId="AD" clId="Web-{20E6174B-49FE-C061-25DD-045F7E16C1E9}" dt="2023-04-05T16:26:41.920" v="6" actId="20577"/>
        <pc:sldMkLst>
          <pc:docMk/>
          <pc:sldMk cId="359544419" sldId="388"/>
        </pc:sldMkLst>
        <pc:spChg chg="mod">
          <ac:chgData name="GOMEZ, Paula" userId="S::gomezp@who.int::c93cf399-3ed7-4230-9282-8831e3fe5ae7" providerId="AD" clId="Web-{20E6174B-49FE-C061-25DD-045F7E16C1E9}" dt="2023-04-05T16:26:41.920" v="6" actId="20577"/>
          <ac:spMkLst>
            <pc:docMk/>
            <pc:sldMk cId="359544419" sldId="388"/>
            <ac:spMk id="3" creationId="{00000000-0000-0000-0000-000000000000}"/>
          </ac:spMkLst>
        </pc:spChg>
      </pc:sldChg>
    </pc:docChg>
  </pc:docChgLst>
  <pc:docChgLst>
    <pc:chgData name="EZZINE, Hind" userId="S::ezzineh@who.int::edcab00f-6318-46e5-a4a9-188b01ee222f" providerId="AD" clId="Web-{30C25916-4956-BD8E-5974-99BAD4BFA43A}"/>
    <pc:docChg chg="modSld">
      <pc:chgData name="EZZINE, Hind" userId="S::ezzineh@who.int::edcab00f-6318-46e5-a4a9-188b01ee222f" providerId="AD" clId="Web-{30C25916-4956-BD8E-5974-99BAD4BFA43A}" dt="2023-03-29T10:06:58.871" v="3" actId="20577"/>
      <pc:docMkLst>
        <pc:docMk/>
      </pc:docMkLst>
      <pc:sldChg chg="modSp">
        <pc:chgData name="EZZINE, Hind" userId="S::ezzineh@who.int::edcab00f-6318-46e5-a4a9-188b01ee222f" providerId="AD" clId="Web-{30C25916-4956-BD8E-5974-99BAD4BFA43A}" dt="2023-03-29T10:06:58.871" v="3" actId="20577"/>
        <pc:sldMkLst>
          <pc:docMk/>
          <pc:sldMk cId="0" sldId="257"/>
        </pc:sldMkLst>
        <pc:spChg chg="mod">
          <ac:chgData name="EZZINE, Hind" userId="S::ezzineh@who.int::edcab00f-6318-46e5-a4a9-188b01ee222f" providerId="AD" clId="Web-{30C25916-4956-BD8E-5974-99BAD4BFA43A}" dt="2023-03-29T10:06:58.871" v="3" actId="20577"/>
          <ac:spMkLst>
            <pc:docMk/>
            <pc:sldMk cId="0" sldId="257"/>
            <ac:spMk id="58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A2284267-1F03-0D1A-7172-B30CA0E4904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a:extLst>
              <a:ext uri="{FF2B5EF4-FFF2-40B4-BE49-F238E27FC236}">
                <a16:creationId xmlns:a16="http://schemas.microsoft.com/office/drawing/2014/main" id="{120E895E-3F84-4D8E-BD6B-ED84EF1452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969C681-6380-447E-BA56-4AAC699AEBC0}" type="datetimeFigureOut">
              <a:rPr lang="hu-HU" smtClean="0"/>
              <a:t>2023. 04. 05.</a:t>
            </a:fld>
            <a:endParaRPr lang="hu-HU"/>
          </a:p>
        </p:txBody>
      </p:sp>
      <p:sp>
        <p:nvSpPr>
          <p:cNvPr id="4" name="Élőláb helye 3">
            <a:extLst>
              <a:ext uri="{FF2B5EF4-FFF2-40B4-BE49-F238E27FC236}">
                <a16:creationId xmlns:a16="http://schemas.microsoft.com/office/drawing/2014/main" id="{453E25B8-EB82-BADF-A810-90E161E988E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5" name="Dia számának helye 4">
            <a:extLst>
              <a:ext uri="{FF2B5EF4-FFF2-40B4-BE49-F238E27FC236}">
                <a16:creationId xmlns:a16="http://schemas.microsoft.com/office/drawing/2014/main" id="{23FB537D-C27A-F1B3-1D1C-F1A4112D614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9FA601-FC1A-418C-B873-C3C522694FD8}" type="slidenum">
              <a:rPr lang="hu-HU" smtClean="0"/>
              <a:t>‹#›</a:t>
            </a:fld>
            <a:endParaRPr lang="hu-HU"/>
          </a:p>
        </p:txBody>
      </p:sp>
    </p:spTree>
    <p:extLst>
      <p:ext uri="{BB962C8B-B14F-4D97-AF65-F5344CB8AC3E}">
        <p14:creationId xmlns:p14="http://schemas.microsoft.com/office/powerpoint/2010/main" val="38459897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7" name="Shape 577"/>
          <p:cNvSpPr>
            <a:spLocks noGrp="1" noRot="1" noChangeAspect="1"/>
          </p:cNvSpPr>
          <p:nvPr>
            <p:ph type="sldImg"/>
          </p:nvPr>
        </p:nvSpPr>
        <p:spPr>
          <a:xfrm>
            <a:off x="1143000" y="685800"/>
            <a:ext cx="4572000" cy="3429000"/>
          </a:xfrm>
          <a:prstGeom prst="rect">
            <a:avLst/>
          </a:prstGeom>
        </p:spPr>
        <p:txBody>
          <a:bodyPr/>
          <a:lstStyle/>
          <a:p>
            <a:endParaRPr/>
          </a:p>
        </p:txBody>
      </p:sp>
      <p:sp>
        <p:nvSpPr>
          <p:cNvPr id="578" name="Shape 57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3596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Shape 708"/>
          <p:cNvSpPr>
            <a:spLocks noGrp="1" noRot="1" noChangeAspect="1"/>
          </p:cNvSpPr>
          <p:nvPr>
            <p:ph type="sldImg"/>
          </p:nvPr>
        </p:nvSpPr>
        <p:spPr>
          <a:xfrm>
            <a:off x="381000" y="685800"/>
            <a:ext cx="6096000" cy="3429000"/>
          </a:xfrm>
          <a:prstGeom prst="rect">
            <a:avLst/>
          </a:prstGeom>
        </p:spPr>
        <p:txBody>
          <a:bodyPr/>
          <a:lstStyle/>
          <a:p>
            <a:endParaRPr/>
          </a:p>
        </p:txBody>
      </p:sp>
      <p:sp>
        <p:nvSpPr>
          <p:cNvPr id="709" name="Shape 709"/>
          <p:cNvSpPr>
            <a:spLocks noGrp="1"/>
          </p:cNvSpPr>
          <p:nvPr>
            <p:ph type="body" sz="quarter" idx="1"/>
          </p:nvPr>
        </p:nvSpPr>
        <p:spPr>
          <a:prstGeom prst="rect">
            <a:avLst/>
          </a:prstGeom>
        </p:spPr>
        <p:txBody>
          <a:bodyPr/>
          <a:lstStyle>
            <a:lvl1pPr>
              <a:spcBef>
                <a:spcPts val="0"/>
              </a:spcBef>
            </a:lvl1pPr>
          </a:lstStyle>
          <a:p>
            <a:r>
              <a:t> Hind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 name="Shape 724"/>
          <p:cNvSpPr>
            <a:spLocks noGrp="1" noRot="1" noChangeAspect="1"/>
          </p:cNvSpPr>
          <p:nvPr>
            <p:ph type="sldImg"/>
          </p:nvPr>
        </p:nvSpPr>
        <p:spPr>
          <a:xfrm>
            <a:off x="381000" y="685800"/>
            <a:ext cx="6096000" cy="3429000"/>
          </a:xfrm>
          <a:prstGeom prst="rect">
            <a:avLst/>
          </a:prstGeom>
        </p:spPr>
        <p:txBody>
          <a:bodyPr/>
          <a:lstStyle/>
          <a:p>
            <a:endParaRPr/>
          </a:p>
        </p:txBody>
      </p:sp>
      <p:sp>
        <p:nvSpPr>
          <p:cNvPr id="725" name="Shape 725"/>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661067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TextBox 7">
            <a:extLst>
              <a:ext uri="{FF2B5EF4-FFF2-40B4-BE49-F238E27FC236}">
                <a16:creationId xmlns:a16="http://schemas.microsoft.com/office/drawing/2014/main" id="{834DAAAE-AF1E-54E7-3512-919A11CFDFC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B2D353C-32BA-F9F8-1BA2-5ACED804AFD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9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9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99"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200"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2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2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1F6996E6-ADDF-363A-8E5A-718968F17F74}"/>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D1C9D7F-794C-1E87-8B5A-3B084F4E04D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1A8AFD3C-2F0C-6850-20AC-C0E45482867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25"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26"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7" name="Body Level One…"/>
          <p:cNvSpPr txBox="1">
            <a:spLocks noGrp="1"/>
          </p:cNvSpPr>
          <p:nvPr>
            <p:ph type="body" sz="quarter" idx="1" hasCustomPrompt="1"/>
          </p:nvPr>
        </p:nvSpPr>
        <p:spPr>
          <a:xfrm>
            <a:off x="4130074" y="1923655"/>
            <a:ext cx="3740582"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TextBox 7">
            <a:extLst>
              <a:ext uri="{FF2B5EF4-FFF2-40B4-BE49-F238E27FC236}">
                <a16:creationId xmlns:a16="http://schemas.microsoft.com/office/drawing/2014/main" id="{E9A955F0-9201-A688-E7B6-9926FB245BD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8B680F3-5A2C-709E-88C3-4917FE719C6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8111DBB-C5F1-CFFE-E5FB-65A4BAA0D74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3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4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42"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43"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 name="TextBox 7">
            <a:extLst>
              <a:ext uri="{FF2B5EF4-FFF2-40B4-BE49-F238E27FC236}">
                <a16:creationId xmlns:a16="http://schemas.microsoft.com/office/drawing/2014/main" id="{3483D84E-A0F9-CD50-45CA-A275475D19A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F38B569F-0B66-91F8-DE10-AFC253AAA8C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8DC98FF-B570-A510-179A-2B593BA07F8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5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59"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6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0178CF0-9D03-19BE-6B05-C6AC61CF986C}"/>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5446D74-3F3F-808B-1F21-85D3E9FBB8E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46BEB772-724C-5AA2-8499-6B34F28B1C5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71"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7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6" name="TextBox 4"/>
          <p:cNvSpPr txBox="1"/>
          <p:nvPr/>
        </p:nvSpPr>
        <p:spPr>
          <a:xfrm>
            <a:off x="225095" y="-14297"/>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7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7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6F9085DC-E979-74C6-486C-E38B27B362B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FC6BB047-245D-7658-76D3-BDD8BE324B7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CDD0ABA-2704-FF44-5C11-FC0E80D2F97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9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9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9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3" name="Title Text"/>
          <p:cNvSpPr txBox="1">
            <a:spLocks noGrp="1"/>
          </p:cNvSpPr>
          <p:nvPr>
            <p:ph type="title"/>
          </p:nvPr>
        </p:nvSpPr>
        <p:spPr>
          <a:xfrm>
            <a:off x="198811" y="-37631"/>
            <a:ext cx="3571875" cy="646113"/>
          </a:xfrm>
          <a:prstGeom prst="rect">
            <a:avLst/>
          </a:prstGeom>
        </p:spPr>
        <p:txBody>
          <a:bodyPr/>
          <a:lstStyle/>
          <a:p>
            <a:r>
              <a:t>Title Text</a:t>
            </a:r>
          </a:p>
        </p:txBody>
      </p:sp>
      <p:sp>
        <p:nvSpPr>
          <p:cNvPr id="29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 name="TextBox 7">
            <a:extLst>
              <a:ext uri="{FF2B5EF4-FFF2-40B4-BE49-F238E27FC236}">
                <a16:creationId xmlns:a16="http://schemas.microsoft.com/office/drawing/2014/main" id="{495CB37D-449A-152E-9219-941B2D5B5D4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6" name="Text Placeholder 6">
            <a:extLst>
              <a:ext uri="{FF2B5EF4-FFF2-40B4-BE49-F238E27FC236}">
                <a16:creationId xmlns:a16="http://schemas.microsoft.com/office/drawing/2014/main" id="{A0F1E6B8-C121-98BA-4EDE-E2D959F6758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7" name="Slide Number">
            <a:extLst>
              <a:ext uri="{FF2B5EF4-FFF2-40B4-BE49-F238E27FC236}">
                <a16:creationId xmlns:a16="http://schemas.microsoft.com/office/drawing/2014/main" id="{0C925E2F-8409-6A9D-4D5A-FAC09BBBFE0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2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2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26" name="Click to add text"/>
          <p:cNvSpPr txBox="1">
            <a:spLocks noGrp="1"/>
          </p:cNvSpPr>
          <p:nvPr>
            <p:ph type="title" hasCustomPrompt="1"/>
          </p:nvPr>
        </p:nvSpPr>
        <p:spPr>
          <a:xfrm>
            <a:off x="207802" y="-20444"/>
            <a:ext cx="7099372" cy="646113"/>
          </a:xfrm>
          <a:prstGeom prst="rect">
            <a:avLst/>
          </a:prstGeom>
        </p:spPr>
        <p:txBody>
          <a:bodyPr/>
          <a:lstStyle/>
          <a:p>
            <a:r>
              <a:t>Click to add text</a:t>
            </a:r>
          </a:p>
        </p:txBody>
      </p:sp>
      <p:sp>
        <p:nvSpPr>
          <p:cNvPr id="2" name="TextBox 7">
            <a:extLst>
              <a:ext uri="{FF2B5EF4-FFF2-40B4-BE49-F238E27FC236}">
                <a16:creationId xmlns:a16="http://schemas.microsoft.com/office/drawing/2014/main" id="{2BD97919-B019-9479-C013-3C22A08429D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DC944A4-AF41-0B34-78D6-144236766EB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BF0E96D1-94B2-DD9C-041D-782D60D8754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36"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38"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3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4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4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2" name="Click to add text"/>
          <p:cNvSpPr txBox="1">
            <a:spLocks noGrp="1"/>
          </p:cNvSpPr>
          <p:nvPr>
            <p:ph type="title" hasCustomPrompt="1"/>
          </p:nvPr>
        </p:nvSpPr>
        <p:spPr>
          <a:xfrm>
            <a:off x="216793" y="-15592"/>
            <a:ext cx="6551999" cy="888590"/>
          </a:xfrm>
          <a:prstGeom prst="rect">
            <a:avLst/>
          </a:prstGeom>
        </p:spPr>
        <p:txBody>
          <a:bodyPr/>
          <a:lstStyle/>
          <a:p>
            <a:r>
              <a:t>Click to add text</a:t>
            </a:r>
          </a:p>
        </p:txBody>
      </p:sp>
      <p:sp>
        <p:nvSpPr>
          <p:cNvPr id="2" name="TextBox 7">
            <a:extLst>
              <a:ext uri="{FF2B5EF4-FFF2-40B4-BE49-F238E27FC236}">
                <a16:creationId xmlns:a16="http://schemas.microsoft.com/office/drawing/2014/main" id="{361CD8A0-7E80-48D1-0561-E689FD39626F}"/>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E8D6537-E747-91DB-C801-771A193B80B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DD1ED67-E4A0-DAB4-5868-333818E802C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6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342555C-CDE0-CF96-742F-0DD9BB24ACF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39F7016-6ED7-563D-7BE1-A7BFC7A27C4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C76AA82A-F09A-1A02-C5FB-7883B1B5AD8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14758" y="26857"/>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F65BC4A1-F8A0-F7E8-2113-312FC85061AC}"/>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A36EC8F-901F-277D-08D8-FB29EAAACCE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221DADE-27AC-D837-97B8-20E205E443D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6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7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7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7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7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2" name="TextBox 7">
            <a:extLst>
              <a:ext uri="{FF2B5EF4-FFF2-40B4-BE49-F238E27FC236}">
                <a16:creationId xmlns:a16="http://schemas.microsoft.com/office/drawing/2014/main" id="{95172116-9723-4EAA-8D09-06D387F4020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1799DFA-91E3-CC51-C0B8-258366ED1F4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9BD3C6E-E01D-2ADA-720E-4170C352A91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8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9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9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9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2" name="TextBox 7">
            <a:extLst>
              <a:ext uri="{FF2B5EF4-FFF2-40B4-BE49-F238E27FC236}">
                <a16:creationId xmlns:a16="http://schemas.microsoft.com/office/drawing/2014/main" id="{480D7B64-2DDE-13A6-15E3-40B349B3E61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0460BE3-2716-1F24-604B-1DFDBA1A6E0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E2648CD-CA9E-6FE8-6C10-76B13FE4F39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9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0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0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40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40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0465F591-3C1A-EE1A-B7EA-541874E6EE5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81F5E39-1480-699F-7D93-44A7D109128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FD2A013-B08F-D62D-9C36-0D72A10F507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2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2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2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27C39693-1CC9-EC08-11A3-A5C2109D20A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162529B-143F-68B3-E987-27360B4BE2B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D47C7A7-B694-B71A-036A-D51C5378534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4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4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25F175C-0DBC-F695-E704-0D89B9BF750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4B3A20C-77CB-58D0-7030-8071836158A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3E2AA856-6FAE-6749-A116-D9CE80FC383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5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54"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55"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5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5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58" name="TextBox 6"/>
          <p:cNvSpPr/>
          <p:nvPr/>
        </p:nvSpPr>
        <p:spPr>
          <a:xfrm>
            <a:off x="0" y="5966609"/>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8" name="TextBox 7">
            <a:extLst>
              <a:ext uri="{FF2B5EF4-FFF2-40B4-BE49-F238E27FC236}">
                <a16:creationId xmlns:a16="http://schemas.microsoft.com/office/drawing/2014/main" id="{4BC2F9A3-EE79-39EA-24B0-81D632D3EB65}"/>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9" name="Text Placeholder 6">
            <a:extLst>
              <a:ext uri="{FF2B5EF4-FFF2-40B4-BE49-F238E27FC236}">
                <a16:creationId xmlns:a16="http://schemas.microsoft.com/office/drawing/2014/main" id="{4F26FA57-1568-37CC-C69C-3E5C17B29D3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10" name="Slide Number">
            <a:extLst>
              <a:ext uri="{FF2B5EF4-FFF2-40B4-BE49-F238E27FC236}">
                <a16:creationId xmlns:a16="http://schemas.microsoft.com/office/drawing/2014/main" id="{D0CCB1CC-209E-A66C-52E5-1A383422F16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93A7660-627A-65F0-E972-901AE0F48E6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7D2115F-5C94-32BF-8080-DCA4CB96841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749479C-470B-28DA-D225-E1175041C84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8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E810E42-2CA0-7ABC-1231-2C74F41FD526}"/>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7E81DAB-CB67-DA39-BDD7-3B39899A1B4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7B25CCB6-657F-D256-6033-7E53C45F867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9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0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50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90DF7C6F-2EC8-04EE-E02C-3F17C1622C4E}"/>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13B6371-DAD1-B08C-2EE6-150BB4F2BBB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16D8CAE-3DDB-31F7-E981-05A75D06CEB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50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1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1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5"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TextBox 7">
            <a:extLst>
              <a:ext uri="{FF2B5EF4-FFF2-40B4-BE49-F238E27FC236}">
                <a16:creationId xmlns:a16="http://schemas.microsoft.com/office/drawing/2014/main" id="{A5F7D227-FCA7-F40F-E561-9581E3616960}"/>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D89B8C8-D6A3-F3F9-0CF1-2CFA338EB2F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7C5C72D2-DC84-AE13-2D30-6DC3E66F7E6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5FA7A7A-318F-C3F9-6AA8-B82188569AB7}"/>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F51BF88-5AE4-7087-7E40-F32E70D2627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2CCF84E2-427A-B2AD-1B61-23E62131A9C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2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6"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2" name="TextBox 7">
            <a:extLst>
              <a:ext uri="{FF2B5EF4-FFF2-40B4-BE49-F238E27FC236}">
                <a16:creationId xmlns:a16="http://schemas.microsoft.com/office/drawing/2014/main" id="{885A3966-72DF-F7E2-78E4-EE1788E6D445}"/>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C7E27C54-C4E8-C209-6B9F-3510C30D130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E1D54205-FD86-E20C-C050-447D2C62C84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3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22B84BC-6F63-A44F-126A-8C05F2409A6E}"/>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DB27B86-50FA-969B-884D-C80F7D5371F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086075D-3724-2588-ECAA-AB8A655E18C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5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5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5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5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D7BD1407-8BD3-25C1-982C-57208CA64016}"/>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0EB1DF3-1AD8-82CA-1262-1B379D618D9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26B4829-D607-2093-7A24-C028780F884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67" name="Subtitle"/>
          <p:cNvSpPr txBox="1">
            <a:spLocks noGrp="1"/>
          </p:cNvSpPr>
          <p:nvPr>
            <p:ph type="title" hasCustomPrompt="1"/>
          </p:nvPr>
        </p:nvSpPr>
        <p:spPr>
          <a:xfrm>
            <a:off x="275492" y="18260"/>
            <a:ext cx="10515601" cy="1325563"/>
          </a:xfrm>
          <a:prstGeom prst="rect">
            <a:avLst/>
          </a:prstGeom>
        </p:spPr>
        <p:txBody>
          <a:bodyPr/>
          <a:lstStyle>
            <a:lvl1pPr>
              <a:defRPr sz="2400"/>
            </a:lvl1pPr>
          </a:lstStyle>
          <a:p>
            <a:r>
              <a:t>Subtitle</a:t>
            </a:r>
          </a:p>
        </p:txBody>
      </p:sp>
      <p:sp>
        <p:nvSpPr>
          <p:cNvPr id="568"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2B83EE1A-CE07-5689-AA3C-5517B45B5FEB}"/>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BA4A4D0A-AB15-BA7B-5E93-ACCE178D85C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FA0AA44-E694-3518-63E8-3619F9BFEB0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a:normAutofit/>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Tree>
    <p:extLst>
      <p:ext uri="{BB962C8B-B14F-4D97-AF65-F5344CB8AC3E}">
        <p14:creationId xmlns:p14="http://schemas.microsoft.com/office/powerpoint/2010/main" val="2275276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TextBox 7">
            <a:extLst>
              <a:ext uri="{FF2B5EF4-FFF2-40B4-BE49-F238E27FC236}">
                <a16:creationId xmlns:a16="http://schemas.microsoft.com/office/drawing/2014/main" id="{2F6CF285-B0FF-2820-E003-AA8913A4607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3F1FBB7-01C1-1FE2-DE88-D36B2B06F67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0F7F9A95-ED0D-E21C-3D0C-2F78B62A430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C20C2B66-97F8-6D0E-C385-F587F4D13696}"/>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CCFAF2FB-E8E3-7993-3A2E-8024D58ED19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DDFA3045-3819-A674-DA36-A2229ACEAC2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11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8"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1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0" name="Title Text"/>
          <p:cNvSpPr txBox="1">
            <a:spLocks noGrp="1"/>
          </p:cNvSpPr>
          <p:nvPr>
            <p:ph type="title"/>
          </p:nvPr>
        </p:nvSpPr>
        <p:spPr>
          <a:xfrm>
            <a:off x="282043" y="0"/>
            <a:ext cx="3264195" cy="1932377"/>
          </a:xfrm>
          <a:prstGeom prst="rect">
            <a:avLst/>
          </a:prstGeom>
        </p:spPr>
        <p:txBody>
          <a:bodyPr/>
          <a:lstStyle/>
          <a:p>
            <a:r>
              <a:t>Title Text</a:t>
            </a:r>
          </a:p>
        </p:txBody>
      </p:sp>
      <p:sp>
        <p:nvSpPr>
          <p:cNvPr id="12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2"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2" name="TextBox 7">
            <a:extLst>
              <a:ext uri="{FF2B5EF4-FFF2-40B4-BE49-F238E27FC236}">
                <a16:creationId xmlns:a16="http://schemas.microsoft.com/office/drawing/2014/main" id="{C663F8F0-849B-12F0-3764-50315D27DE8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6D0F9CE6-6C0A-45AF-DEC1-5EBA4BCF134C}"/>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1018DB4-A512-32BD-BAAE-947EA9A50ED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38"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39" name="TextBox 5"/>
          <p:cNvSpPr txBox="1"/>
          <p:nvPr/>
        </p:nvSpPr>
        <p:spPr>
          <a:xfrm>
            <a:off x="403462" y="668220"/>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4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1370939-C469-FF43-C53E-B366AE845DAE}"/>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761AB0B-33ED-CB21-03F6-4D54DA742BB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5734E38-1440-7E40-BC12-949030CB79D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58"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59"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6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27FB8DD-1524-EFE6-EB26-354E9417A13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1FA00743-F051-C670-0FD7-4FB035BB3F8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45D708A-BB6E-D975-ED29-7A257A8E230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7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78"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79"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0"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8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F9D0428B-1F43-6B4A-6E0F-18691B96FC0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BAECC429-4203-963A-4A7C-2DB61138EF2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41E76E04-ADC1-C57E-4CD0-D1CF7481E18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4.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7"/>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7"/>
          <a:stretch>
            <a:fillRect/>
          </a:stretch>
        </p:blipFill>
        <p:spPr>
          <a:xfrm>
            <a:off x="74342" y="6310295"/>
            <a:ext cx="1548719" cy="474296"/>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8"/>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39"/>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5F374351-4068-A7AC-67E2-93ECCC3FE232}"/>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92EA6716-6339-D612-59C2-1C6F213AD34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18" name="Slide Number">
            <a:extLst>
              <a:ext uri="{FF2B5EF4-FFF2-40B4-BE49-F238E27FC236}">
                <a16:creationId xmlns:a16="http://schemas.microsoft.com/office/drawing/2014/main" id="{B7C6977C-93A5-B282-0B95-386D17B9705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 name="Rapid Response Teams  Training of Trainers"/>
          <p:cNvSpPr txBox="1">
            <a:spLocks noGrp="1"/>
          </p:cNvSpPr>
          <p:nvPr>
            <p:ph type="title"/>
          </p:nvPr>
        </p:nvSpPr>
        <p:spPr>
          <a:xfrm>
            <a:off x="514202" y="1587568"/>
            <a:ext cx="5025697" cy="2410276"/>
          </a:xfrm>
          <a:prstGeom prst="rect">
            <a:avLst/>
          </a:prstGeom>
        </p:spPr>
        <p:txBody>
          <a:bodyPr lIns="45719" tIns="45720" rIns="45719" bIns="45720" anchor="ctr">
            <a:normAutofit/>
          </a:bodyPr>
          <a:lstStyle/>
          <a:p>
            <a:r>
              <a:rPr b="1" dirty="0"/>
              <a:t>Rapid Response Teams </a:t>
            </a:r>
            <a:br>
              <a:rPr b="1" dirty="0"/>
            </a:br>
            <a:r>
              <a:rPr b="1" dirty="0"/>
              <a:t>Training of Trainers</a:t>
            </a:r>
            <a:endParaRPr lang="en-US" sz="1200" b="1" dirty="0">
              <a:solidFill>
                <a:srgbClr val="000000"/>
              </a:solidFill>
              <a:latin typeface="Times Roman"/>
              <a:ea typeface="Times Roman"/>
              <a:cs typeface="Times Roman"/>
            </a:endParaRPr>
          </a:p>
        </p:txBody>
      </p:sp>
      <p:sp>
        <p:nvSpPr>
          <p:cNvPr id="582" name="Title 2"/>
          <p:cNvSpPr txBox="1"/>
          <p:nvPr/>
        </p:nvSpPr>
        <p:spPr>
          <a:xfrm>
            <a:off x="4400633" y="3465517"/>
            <a:ext cx="8054414" cy="21236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r>
              <a:rPr lang="fr-FR" sz="4400" b="1" dirty="0"/>
              <a:t>Module 4</a:t>
            </a:r>
          </a:p>
          <a:p>
            <a:r>
              <a:rPr lang="fr-FR" sz="4400" b="1" dirty="0" err="1"/>
              <a:t>Ready</a:t>
            </a:r>
            <a:r>
              <a:rPr lang="fr-FR" sz="4400" b="1" dirty="0"/>
              <a:t> to </a:t>
            </a:r>
            <a:r>
              <a:rPr lang="fr-FR" sz="4400" b="1" dirty="0" err="1"/>
              <a:t>facilitate</a:t>
            </a:r>
            <a:endParaRPr lang="fr-FR" sz="4400" b="1" dirty="0"/>
          </a:p>
          <a:p>
            <a:r>
              <a:rPr lang="fr-FR" sz="4400" b="1" dirty="0"/>
              <a:t>the RRT ATP</a:t>
            </a:r>
            <a:endParaRPr lang="en-US" sz="4400" b="1" dirty="0"/>
          </a:p>
        </p:txBody>
      </p:sp>
      <p:sp>
        <p:nvSpPr>
          <p:cNvPr id="583" name="TextBox 10"/>
          <p:cNvSpPr txBox="1"/>
          <p:nvPr/>
        </p:nvSpPr>
        <p:spPr>
          <a:xfrm>
            <a:off x="431254" y="656241"/>
            <a:ext cx="1514476"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Source Sans Pro Regular"/>
                <a:ea typeface="Source Sans Pro Regular"/>
                <a:cs typeface="Source Sans Pro Regular"/>
                <a:sym typeface="Source Sans Pro Regular"/>
              </a:defRPr>
            </a:lvl1pPr>
          </a:lstStyle>
          <a:p>
            <a:r>
              <a:rPr dirty="0">
                <a:highlight>
                  <a:srgbClr val="FFFF00"/>
                </a:highlight>
              </a:rPr>
              <a:t>Country logo/flag</a:t>
            </a:r>
          </a:p>
        </p:txBody>
      </p:sp>
      <p:sp>
        <p:nvSpPr>
          <p:cNvPr id="584" name="TextBox 11"/>
          <p:cNvSpPr txBox="1"/>
          <p:nvPr/>
        </p:nvSpPr>
        <p:spPr>
          <a:xfrm>
            <a:off x="514350" y="4160585"/>
            <a:ext cx="2333563"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 name="Expected outcomes (2)"/>
          <p:cNvSpPr txBox="1">
            <a:spLocks noGrp="1"/>
          </p:cNvSpPr>
          <p:nvPr>
            <p:ph type="title"/>
          </p:nvPr>
        </p:nvSpPr>
        <p:spPr>
          <a:xfrm>
            <a:off x="198811" y="21600"/>
            <a:ext cx="4724714" cy="646113"/>
          </a:xfrm>
          <a:prstGeom prst="rect">
            <a:avLst/>
          </a:prstGeom>
        </p:spPr>
        <p:txBody>
          <a:bodyPr lIns="45719" tIns="45720" rIns="45719" bIns="45720" anchor="ctr">
            <a:normAutofit/>
          </a:bodyPr>
          <a:lstStyle>
            <a:lvl1pPr defTabSz="385763"/>
          </a:lstStyle>
          <a:p>
            <a:r>
              <a:rPr b="1" dirty="0"/>
              <a:t>Expected outcomes (2)</a:t>
            </a:r>
          </a:p>
        </p:txBody>
      </p:sp>
      <p:sp>
        <p:nvSpPr>
          <p:cNvPr id="742" name="Content Placeholder 1"/>
          <p:cNvSpPr txBox="1">
            <a:spLocks noGrp="1"/>
          </p:cNvSpPr>
          <p:nvPr>
            <p:ph type="body" idx="1"/>
          </p:nvPr>
        </p:nvSpPr>
        <p:spPr>
          <a:xfrm>
            <a:off x="1799999" y="1440000"/>
            <a:ext cx="9067697" cy="4654071"/>
          </a:xfrm>
          <a:prstGeom prst="rect">
            <a:avLst/>
          </a:prstGeom>
        </p:spPr>
        <p:txBody>
          <a:bodyPr/>
          <a:lstStyle/>
          <a:p>
            <a:pPr>
              <a:lnSpc>
                <a:spcPct val="81000"/>
              </a:lnSpc>
              <a:spcBef>
                <a:spcPts val="0"/>
              </a:spcBef>
              <a:defRPr sz="2200">
                <a:solidFill>
                  <a:schemeClr val="accent6"/>
                </a:solidFill>
              </a:defRPr>
            </a:pPr>
            <a:r>
              <a:rPr b="1" dirty="0">
                <a:solidFill>
                  <a:srgbClr val="65A000"/>
                </a:solidFill>
                <a:latin typeface="Source Sans Pro Bold"/>
              </a:rPr>
              <a:t>Training content</a:t>
            </a:r>
            <a:endParaRPr sz="1800" b="1" dirty="0">
              <a:solidFill>
                <a:srgbClr val="65A000"/>
              </a:solidFill>
              <a:latin typeface="Source Sans Pro Bold"/>
            </a:endParaRPr>
          </a:p>
          <a:p>
            <a:pPr marL="342900" indent="-342900">
              <a:lnSpc>
                <a:spcPct val="103500"/>
              </a:lnSpc>
              <a:spcBef>
                <a:spcPts val="600"/>
              </a:spcBef>
              <a:buClr>
                <a:srgbClr val="65A000"/>
              </a:buClr>
              <a:buFont typeface="Arial" panose="020B0604020202020204" pitchFamily="34" charset="0"/>
              <a:buChar char="•"/>
              <a:defRPr sz="2200"/>
            </a:pPr>
            <a:r>
              <a:rPr dirty="0"/>
              <a:t>The presentation introducing the RRT ATP (0.2_RRT_training_intro_220206_en.pptx) is completed/updated</a:t>
            </a:r>
            <a:endParaRPr sz="1800" dirty="0"/>
          </a:p>
          <a:p>
            <a:pPr marL="342900" indent="-342900">
              <a:lnSpc>
                <a:spcPct val="103500"/>
              </a:lnSpc>
              <a:spcBef>
                <a:spcPts val="600"/>
              </a:spcBef>
              <a:buClr>
                <a:srgbClr val="65A000"/>
              </a:buClr>
              <a:buFont typeface="Arial" panose="020B0604020202020204" pitchFamily="34" charset="0"/>
              <a:buChar char="•"/>
              <a:defRPr sz="2200"/>
            </a:pPr>
            <a:r>
              <a:rPr dirty="0"/>
              <a:t>All the presentations for the technical sessions are finalized and were sent to the facilitation team coordinator</a:t>
            </a:r>
            <a:endParaRPr sz="1800" dirty="0"/>
          </a:p>
          <a:p>
            <a:pPr marL="342900" indent="-342900">
              <a:lnSpc>
                <a:spcPct val="103500"/>
              </a:lnSpc>
              <a:spcBef>
                <a:spcPts val="600"/>
              </a:spcBef>
              <a:buClr>
                <a:srgbClr val="65A000"/>
              </a:buClr>
              <a:buFont typeface="Arial" panose="020B0604020202020204" pitchFamily="34" charset="0"/>
              <a:buChar char="•"/>
              <a:defRPr sz="2200"/>
            </a:pPr>
            <a:r>
              <a:rPr dirty="0"/>
              <a:t>The training materials are organized in folders per day, copied on the laptop to be used during RRT ATP</a:t>
            </a:r>
            <a:endParaRPr sz="1800" dirty="0"/>
          </a:p>
          <a:p>
            <a:pPr marL="342900" indent="-342900">
              <a:lnSpc>
                <a:spcPct val="103500"/>
              </a:lnSpc>
              <a:spcBef>
                <a:spcPts val="600"/>
              </a:spcBef>
              <a:buClr>
                <a:srgbClr val="65A000"/>
              </a:buClr>
              <a:buFont typeface="Arial" panose="020B0604020202020204" pitchFamily="34" charset="0"/>
              <a:buChar char="•"/>
              <a:defRPr sz="2200"/>
            </a:pPr>
            <a:r>
              <a:rPr dirty="0"/>
              <a:t>The pre-post test questions are selected/finalized (2 per module/session, to be selected from the question bank: RRT_TOT_tool_4_RRT_ATP_pre-post-test_question_bank_220701_en.docx)</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Expected outcomes (3)"/>
          <p:cNvSpPr txBox="1">
            <a:spLocks noGrp="1"/>
          </p:cNvSpPr>
          <p:nvPr>
            <p:ph type="title"/>
          </p:nvPr>
        </p:nvSpPr>
        <p:spPr>
          <a:xfrm>
            <a:off x="198811" y="21600"/>
            <a:ext cx="4599874" cy="646113"/>
          </a:xfrm>
          <a:prstGeom prst="rect">
            <a:avLst/>
          </a:prstGeom>
        </p:spPr>
        <p:txBody>
          <a:bodyPr lIns="45719" tIns="45720" rIns="45719" bIns="45720" anchor="ctr">
            <a:normAutofit/>
          </a:bodyPr>
          <a:lstStyle>
            <a:lvl1pPr defTabSz="385763"/>
          </a:lstStyle>
          <a:p>
            <a:r>
              <a:rPr b="1" dirty="0"/>
              <a:t>Expected outcomes (3)</a:t>
            </a:r>
          </a:p>
        </p:txBody>
      </p:sp>
      <p:sp>
        <p:nvSpPr>
          <p:cNvPr id="746" name="Content Placeholder 1"/>
          <p:cNvSpPr txBox="1">
            <a:spLocks noGrp="1"/>
          </p:cNvSpPr>
          <p:nvPr>
            <p:ph type="body" idx="1"/>
          </p:nvPr>
        </p:nvSpPr>
        <p:spPr>
          <a:xfrm>
            <a:off x="1800000" y="1440000"/>
            <a:ext cx="9782400" cy="4724370"/>
          </a:xfrm>
          <a:prstGeom prst="rect">
            <a:avLst/>
          </a:prstGeom>
        </p:spPr>
        <p:txBody>
          <a:bodyPr wrap="square">
            <a:spAutoFit/>
          </a:bodyPr>
          <a:lstStyle/>
          <a:p>
            <a:pPr defTabSz="248815">
              <a:lnSpc>
                <a:spcPct val="100000"/>
              </a:lnSpc>
              <a:spcBef>
                <a:spcPts val="0"/>
              </a:spcBef>
              <a:buClr>
                <a:srgbClr val="65A000"/>
              </a:buClr>
              <a:defRPr sz="2064">
                <a:solidFill>
                  <a:schemeClr val="accent6"/>
                </a:solidFill>
              </a:defRPr>
            </a:pPr>
            <a:r>
              <a:rPr sz="2200" b="1" dirty="0"/>
              <a:t>Equipment and logistics</a:t>
            </a:r>
          </a:p>
          <a:p>
            <a:pPr marL="342900" indent="-342900">
              <a:lnSpc>
                <a:spcPct val="100000"/>
              </a:lnSpc>
              <a:buClr>
                <a:srgbClr val="65A000"/>
              </a:buClr>
              <a:buFont typeface="Arial" panose="020B0604020202020204" pitchFamily="34" charset="0"/>
              <a:buChar char="•"/>
              <a:defRPr sz="2200"/>
            </a:pPr>
            <a:r>
              <a:rPr sz="2200" dirty="0"/>
              <a:t>Use the RRT ATP material and equipment checklist and ensure that: (RRT_TOT_tool_2_RRT_ATP_material_equipment_checklist_220701_en.xlsx)</a:t>
            </a:r>
          </a:p>
          <a:p>
            <a:pPr marL="342900" indent="-342900">
              <a:lnSpc>
                <a:spcPct val="100000"/>
              </a:lnSpc>
              <a:buClr>
                <a:srgbClr val="65A000"/>
              </a:buClr>
              <a:buFont typeface="Arial" panose="020B0604020202020204" pitchFamily="34" charset="0"/>
              <a:buChar char="•"/>
              <a:defRPr sz="2200"/>
            </a:pPr>
            <a:r>
              <a:rPr sz="2200" dirty="0"/>
              <a:t>All items needed are available (check quality, quantities) including office supplies, PPE, medical supplies, laboratory sets</a:t>
            </a:r>
          </a:p>
          <a:p>
            <a:pPr marL="342900" indent="-342900">
              <a:lnSpc>
                <a:spcPct val="100000"/>
              </a:lnSpc>
              <a:buClr>
                <a:srgbClr val="65A000"/>
              </a:buClr>
              <a:buFont typeface="Arial" panose="020B0604020202020204" pitchFamily="34" charset="0"/>
              <a:buChar char="•"/>
              <a:defRPr sz="2200"/>
            </a:pPr>
            <a:r>
              <a:rPr sz="2200" dirty="0"/>
              <a:t>The number of copies/printouts needed are available, and print-outs have been organized per day</a:t>
            </a:r>
          </a:p>
          <a:p>
            <a:pPr marL="342900" indent="-342900">
              <a:lnSpc>
                <a:spcPct val="100000"/>
              </a:lnSpc>
              <a:buClr>
                <a:srgbClr val="65A000"/>
              </a:buClr>
              <a:buFont typeface="Arial" panose="020B0604020202020204" pitchFamily="34" charset="0"/>
              <a:buChar char="•"/>
              <a:defRPr sz="2200"/>
            </a:pPr>
            <a:r>
              <a:rPr sz="2200" dirty="0"/>
              <a:t>Participant folders are prepared (agenda, information circular, participant handouts)</a:t>
            </a:r>
          </a:p>
          <a:p>
            <a:pPr marL="342900" indent="-342900">
              <a:lnSpc>
                <a:spcPct val="100000"/>
              </a:lnSpc>
              <a:buClr>
                <a:srgbClr val="65A000"/>
              </a:buClr>
              <a:buFont typeface="Arial" panose="020B0604020202020204" pitchFamily="34" charset="0"/>
              <a:buChar char="•"/>
              <a:defRPr sz="2200"/>
            </a:pPr>
            <a:r>
              <a:rPr sz="2200" dirty="0"/>
              <a:t>The training room is sat up according to the group to be trained, with office supplies as needed (flipcharts, markers, notebooks, pen, post-il, etc.)</a:t>
            </a:r>
          </a:p>
          <a:p>
            <a:pPr marL="342900" indent="-342900">
              <a:lnSpc>
                <a:spcPct val="100000"/>
              </a:lnSpc>
              <a:buClr>
                <a:srgbClr val="65A000"/>
              </a:buClr>
              <a:buFont typeface="Arial" panose="020B0604020202020204" pitchFamily="34" charset="0"/>
              <a:buChar char="•"/>
              <a:defRPr sz="2200"/>
            </a:pPr>
            <a:r>
              <a:rPr sz="2200" dirty="0"/>
              <a:t>The projector, sound system, Internet connection are available on the training room and have been tested successfully.</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3"/>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943728" cy="584775"/>
          </a:xfrm>
          <a:prstGeom prst="rect">
            <a:avLst/>
          </a:prstGeom>
          <a:noFill/>
        </p:spPr>
        <p:txBody>
          <a:bodyPr wrap="square">
            <a:spAutoFit/>
          </a:bodyPr>
          <a:lstStyle/>
          <a:p>
            <a:pPr algn="l"/>
            <a:r>
              <a:rPr lang="en-GB" sz="3200" b="1">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4"/>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87314245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931806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vert="horz" wrap="square" lIns="13500" tIns="0" rIns="13500" bIns="0" numCol="1" rtlCol="0" anchor="t" anchorCtr="0" compatLnSpc="1">
            <a:prstTxWarp prst="textNoShape">
              <a:avLst/>
            </a:prstTxWarp>
            <a:noAutofit/>
          </a:bodyPr>
          <a:lstStyle/>
          <a:p>
            <a:r>
              <a:rPr lang="en-US" sz="2000" dirty="0">
                <a:cs typeface="Arial"/>
              </a:rPr>
              <a:t>WHO Health Security Learning Platform - Training Materials</a:t>
            </a:r>
          </a:p>
          <a:p>
            <a:r>
              <a:rPr lang="en-US" sz="2000" dirty="0">
                <a:cs typeface="Arial"/>
              </a:rPr>
              <a:t>These WHO Training Materials are © World Health Organization (WHO) 2022. All rights reserved.</a:t>
            </a:r>
          </a:p>
          <a:p>
            <a:r>
              <a:rPr lang="en-US" sz="2000" dirty="0">
                <a:cs typeface="Arial"/>
              </a:rPr>
              <a:t>Your use of these materials is subject to the “</a:t>
            </a:r>
            <a:r>
              <a:rPr lang="en-US" sz="2000" u="sng" dirty="0">
                <a:cs typeface="Arial"/>
                <a:hlinkClick r:id="rId2"/>
              </a:rPr>
              <a:t>WHO Health Security Learning Platform, Training Materials – Terms of Use</a:t>
            </a:r>
            <a:r>
              <a:rPr lang="en-US" sz="2000" dirty="0">
                <a:cs typeface="Arial"/>
              </a:rPr>
              <a:t>”, which you accepted when downloading them and which are available on the Health Security Learning Platform at: </a:t>
            </a:r>
            <a:r>
              <a:rPr lang="en-US" sz="2000" u="sng" dirty="0">
                <a:cs typeface="Arial"/>
                <a:hlinkClick r:id="rId3"/>
              </a:rPr>
              <a:t>https://extranet.who.int/hslp</a:t>
            </a:r>
            <a:r>
              <a:rPr lang="en-US" sz="2000" dirty="0">
                <a:cs typeface="Arial"/>
              </a:rPr>
              <a:t>  </a:t>
            </a:r>
            <a:endParaRPr lang="en-US" sz="2000" dirty="0"/>
          </a:p>
          <a:p>
            <a:endParaRPr lang="en-US" sz="2000" dirty="0"/>
          </a:p>
          <a:p>
            <a:r>
              <a:rPr lang="en-US" sz="2000" dirty="0">
                <a:cs typeface="Arial"/>
              </a:rPr>
              <a:t>Should you adapt, modify, translate, or in any other way revise the contents of these materials, you shall not imply that WHO is any way affiliated with such modifications and shall not use the WHO name or emblem in such modified materials. </a:t>
            </a:r>
            <a:endParaRPr lang="en-US" sz="2000" dirty="0"/>
          </a:p>
          <a:p>
            <a:endParaRPr lang="en-US" sz="2000" dirty="0"/>
          </a:p>
          <a:p>
            <a:r>
              <a:rPr lang="en-US" sz="2000" dirty="0">
                <a:cs typeface="Times New Roman"/>
              </a:rPr>
              <a:t>Should you adapt, modify, translate, or in any other way revise the contents of these materials, you shall acknowledge the source of the material providing the following attribution: “These </a:t>
            </a:r>
            <a:r>
              <a:rPr lang="en-US" sz="2000">
                <a:cs typeface="Times New Roman"/>
              </a:rPr>
              <a:t>training materials are a modified version of the Rapid Response Teams</a:t>
            </a:r>
            <a:r>
              <a:rPr lang="en-US">
                <a:cs typeface="Times New Roman"/>
              </a:rPr>
              <a:t> Training Programme</a:t>
            </a:r>
            <a:r>
              <a:rPr lang="en-US" sz="2000" dirty="0">
                <a:cs typeface="Times New Roman"/>
              </a:rPr>
              <a:t> (available at:</a:t>
            </a:r>
            <a:r>
              <a:rPr lang="en-US" sz="2000" dirty="0">
                <a:cs typeface="+mn-lt"/>
              </a:rPr>
              <a:t> </a:t>
            </a:r>
            <a:r>
              <a:rPr lang="en-US" sz="2000" dirty="0">
                <a:cs typeface="Arial"/>
              </a:rPr>
              <a:t>https://extranet.who.int/hslp/</a:t>
            </a:r>
            <a:r>
              <a:rPr lang="en-US" sz="2000" dirty="0">
                <a:cs typeface="Times New Roman"/>
              </a:rPr>
              <a:t>), which is © the World Health Organization (WHO), 2022, and used with permission from WHO. WHO disclaims any responsibility for any modifications to, or revisions of, the WHO copyrighted materials.”  </a:t>
            </a:r>
          </a:p>
          <a:p>
            <a:r>
              <a:rPr lang="en-US" sz="2000" dirty="0">
                <a:cs typeface="Arial"/>
              </a:rPr>
              <a:t>Further, please inform WHO of any modifications of these materials that you use publicly, for record-keeping purposes and continued development, by emailing </a:t>
            </a:r>
            <a:r>
              <a:rPr lang="en-US" sz="2000" u="sng" dirty="0">
                <a:solidFill>
                  <a:srgbClr val="0563C1"/>
                </a:solidFill>
                <a:cs typeface="Arial"/>
                <a:hlinkClick r:id="rId4"/>
              </a:rPr>
              <a:t>ihrhrt@who.int</a:t>
            </a:r>
            <a:endParaRPr lang="en-US" sz="2000" dirty="0">
              <a:cs typeface="Arial"/>
            </a:endParaRPr>
          </a:p>
          <a:p>
            <a:endParaRPr lang="en-US" sz="2000" dirty="0"/>
          </a:p>
        </p:txBody>
      </p:sp>
    </p:spTree>
    <p:extLst>
      <p:ext uri="{BB962C8B-B14F-4D97-AF65-F5344CB8AC3E}">
        <p14:creationId xmlns:p14="http://schemas.microsoft.com/office/powerpoint/2010/main" val="35954441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ontent Placeholder 1"/>
          <p:cNvSpPr txBox="1"/>
          <p:nvPr/>
        </p:nvSpPr>
        <p:spPr>
          <a:xfrm>
            <a:off x="4107849" y="1915019"/>
            <a:ext cx="7534849" cy="21893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defTabSz="385763">
              <a:lnSpc>
                <a:spcPct val="90000"/>
              </a:lnSpc>
              <a:spcBef>
                <a:spcPts val="400"/>
              </a:spcBef>
              <a:defRPr sz="2400">
                <a:solidFill>
                  <a:srgbClr val="002060"/>
                </a:solidFill>
                <a:latin typeface="Source Sans Pro Bold"/>
                <a:ea typeface="Source Sans Pro Bold"/>
                <a:cs typeface="Source Sans Pro Bold"/>
                <a:sym typeface="Source Sans Pro Bold"/>
              </a:defRPr>
            </a:pPr>
            <a:endParaRP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a:p>
          <a:p>
            <a:pPr defTabSz="385763">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r>
              <a:rPr dirty="0"/>
              <a:t>The content of this presentation is to be adapted to your final TOT agenda and specifics of your country. Areas to be </a:t>
            </a:r>
            <a:r>
              <a:rPr lang="en-US" dirty="0"/>
              <a:t>reviewed</a:t>
            </a:r>
            <a:r>
              <a:rPr dirty="0"/>
              <a:t>/completed by TOT organizers/facilitators are highlighted in yellow.</a:t>
            </a:r>
          </a:p>
        </p:txBody>
      </p:sp>
      <p:sp>
        <p:nvSpPr>
          <p:cNvPr id="588" name="TextBox 8"/>
          <p:cNvSpPr txBox="1"/>
          <p:nvPr/>
        </p:nvSpPr>
        <p:spPr>
          <a:xfrm>
            <a:off x="333075" y="470025"/>
            <a:ext cx="3048218"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p>
        </p:txBody>
      </p:sp>
      <p:sp>
        <p:nvSpPr>
          <p:cNvPr id="590" name="Rounded Rectangle 9"/>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 name="Google Shape;308;p8"/>
          <p:cNvSpPr txBox="1">
            <a:spLocks noGrp="1"/>
          </p:cNvSpPr>
          <p:nvPr>
            <p:ph type="body" sz="quarter" idx="1"/>
          </p:nvPr>
        </p:nvSpPr>
        <p:spPr>
          <a:xfrm>
            <a:off x="3582445" y="1688566"/>
            <a:ext cx="4842410" cy="1870076"/>
          </a:xfrm>
          <a:prstGeom prst="rect">
            <a:avLst/>
          </a:prstGeom>
        </p:spPr>
        <p:txBody>
          <a:bodyPr lIns="0" tIns="0" rIns="0" bIns="0"/>
          <a:lstStyle>
            <a:lvl1pPr>
              <a:spcBef>
                <a:spcPts val="0"/>
              </a:spcBef>
              <a:defRPr sz="3200"/>
            </a:lvl1pPr>
          </a:lstStyle>
          <a:p>
            <a:r>
              <a:rPr b="1" dirty="0"/>
              <a:t>4.1 Evaluating </a:t>
            </a:r>
            <a:br>
              <a:rPr lang="hu-HU" b="1" dirty="0"/>
            </a:br>
            <a:r>
              <a:rPr b="1" dirty="0"/>
              <a:t>the RRT ATP</a:t>
            </a:r>
            <a:endParaRPr lang="en-US"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 name="Rectangle 2"/>
          <p:cNvSpPr txBox="1">
            <a:spLocks noGrp="1"/>
          </p:cNvSpPr>
          <p:nvPr>
            <p:ph type="title"/>
          </p:nvPr>
        </p:nvSpPr>
        <p:spPr>
          <a:xfrm>
            <a:off x="198811" y="12690"/>
            <a:ext cx="6029559" cy="646113"/>
          </a:xfrm>
          <a:prstGeom prst="rect">
            <a:avLst/>
          </a:prstGeom>
        </p:spPr>
        <p:txBody>
          <a:bodyPr lIns="45719" tIns="45720" rIns="45719" bIns="45720" anchor="ctr">
            <a:normAutofit/>
          </a:bodyPr>
          <a:lstStyle/>
          <a:p>
            <a:r>
              <a:rPr b="1" dirty="0"/>
              <a:t>Why evaluate the RRT ATP?</a:t>
            </a:r>
            <a:endParaRPr lang="en-US" b="1" dirty="0"/>
          </a:p>
        </p:txBody>
      </p:sp>
      <p:sp>
        <p:nvSpPr>
          <p:cNvPr id="713" name="Content Placeholder 1"/>
          <p:cNvSpPr txBox="1">
            <a:spLocks noGrp="1"/>
          </p:cNvSpPr>
          <p:nvPr>
            <p:ph type="body" idx="1"/>
          </p:nvPr>
        </p:nvSpPr>
        <p:spPr>
          <a:xfrm>
            <a:off x="1440000" y="1353266"/>
            <a:ext cx="9102335" cy="4654071"/>
          </a:xfrm>
          <a:prstGeom prst="rect">
            <a:avLst/>
          </a:prstGeom>
        </p:spPr>
        <p:txBody>
          <a:bodyPr/>
          <a:lstStyle/>
          <a:p>
            <a:pPr>
              <a:buClr>
                <a:schemeClr val="accent6">
                  <a:lumMod val="75000"/>
                </a:schemeClr>
              </a:buClr>
            </a:pPr>
            <a:r>
              <a:rPr dirty="0"/>
              <a:t>To identify strong points and areas of improvement related to training content, methodologies, flow, facilitation, administrative and logistic arrangements…</a:t>
            </a:r>
            <a:endParaRPr lang="hu-HU" dirty="0"/>
          </a:p>
          <a:p>
            <a:pPr>
              <a:buClr>
                <a:schemeClr val="accent6">
                  <a:lumMod val="75000"/>
                </a:schemeClr>
              </a:buClr>
            </a:pPr>
            <a:endParaRPr dirty="0"/>
          </a:p>
          <a:p>
            <a:pPr marL="252000" lvl="1" indent="-252000">
              <a:spcBef>
                <a:spcPts val="100"/>
              </a:spcBef>
              <a:buClr>
                <a:schemeClr val="accent3"/>
              </a:buClr>
            </a:pPr>
            <a:r>
              <a:rPr dirty="0">
                <a:solidFill>
                  <a:schemeClr val="accent6">
                    <a:lumMod val="75000"/>
                  </a:schemeClr>
                </a:solidFill>
              </a:rPr>
              <a:t>Address arising issues </a:t>
            </a:r>
            <a:r>
              <a:rPr dirty="0"/>
              <a:t>during the training</a:t>
            </a:r>
          </a:p>
          <a:p>
            <a:pPr marL="252000" lvl="1" indent="-252000">
              <a:spcBef>
                <a:spcPts val="100"/>
              </a:spcBef>
              <a:buClr>
                <a:schemeClr val="accent3"/>
              </a:buClr>
            </a:pPr>
            <a:r>
              <a:rPr dirty="0"/>
              <a:t>Review the overall approach, address gaps and issues to</a:t>
            </a:r>
            <a:r>
              <a:rPr lang="hu-HU" dirty="0"/>
              <a:t> </a:t>
            </a:r>
            <a:r>
              <a:rPr dirty="0"/>
              <a:t>ensure </a:t>
            </a:r>
            <a:r>
              <a:rPr dirty="0">
                <a:solidFill>
                  <a:schemeClr val="accent6">
                    <a:lumMod val="75000"/>
                  </a:schemeClr>
                </a:solidFill>
              </a:rPr>
              <a:t>an enhanced learning experience on future editions</a:t>
            </a:r>
            <a:r>
              <a:rPr dirty="0"/>
              <a:t> of the training</a:t>
            </a:r>
          </a:p>
          <a:p>
            <a:pPr lvl="1">
              <a:spcBef>
                <a:spcPts val="100"/>
              </a:spcBef>
              <a:buClr>
                <a:schemeClr val="accent3"/>
              </a:buClr>
              <a:buChar char="➢"/>
            </a:pPr>
            <a:endParaRPr dirty="0"/>
          </a:p>
          <a:p>
            <a:pPr>
              <a:buClr>
                <a:schemeClr val="accent6">
                  <a:lumOff val="-9568"/>
                </a:schemeClr>
              </a:buClr>
              <a:buSzPct val="100000"/>
            </a:pPr>
            <a:r>
              <a:rPr dirty="0"/>
              <a:t>To assess training efficiency (how much participants learnt from the training)</a:t>
            </a:r>
          </a:p>
          <a:p>
            <a:pPr marL="252000" lvl="1" indent="-252000">
              <a:spcBef>
                <a:spcPts val="100"/>
              </a:spcBef>
              <a:buClr>
                <a:schemeClr val="accent3"/>
              </a:buClr>
            </a:pPr>
            <a:r>
              <a:rPr dirty="0"/>
              <a:t>Document, report, communicate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 name="Rectangle 2"/>
          <p:cNvSpPr txBox="1">
            <a:spLocks noGrp="1"/>
          </p:cNvSpPr>
          <p:nvPr>
            <p:ph type="title"/>
          </p:nvPr>
        </p:nvSpPr>
        <p:spPr>
          <a:xfrm>
            <a:off x="197970" y="9052"/>
            <a:ext cx="8357087" cy="646113"/>
          </a:xfrm>
          <a:prstGeom prst="rect">
            <a:avLst/>
          </a:prstGeom>
        </p:spPr>
        <p:txBody>
          <a:bodyPr lIns="45719" tIns="45720" rIns="45719" bIns="45720" anchor="ctr">
            <a:normAutofit/>
          </a:bodyPr>
          <a:lstStyle/>
          <a:p>
            <a:r>
              <a:rPr b="1" dirty="0"/>
              <a:t>What, how and when evaluate?</a:t>
            </a:r>
            <a:endParaRPr lang="en-US" b="1" dirty="0"/>
          </a:p>
        </p:txBody>
      </p:sp>
      <p:graphicFrame>
        <p:nvGraphicFramePr>
          <p:cNvPr id="719" name="Table 2"/>
          <p:cNvGraphicFramePr/>
          <p:nvPr>
            <p:extLst>
              <p:ext uri="{D42A27DB-BD31-4B8C-83A1-F6EECF244321}">
                <p14:modId xmlns:p14="http://schemas.microsoft.com/office/powerpoint/2010/main" val="1870711147"/>
              </p:ext>
            </p:extLst>
          </p:nvPr>
        </p:nvGraphicFramePr>
        <p:xfrm>
          <a:off x="1674224" y="1093076"/>
          <a:ext cx="8843551" cy="5133702"/>
        </p:xfrm>
        <a:graphic>
          <a:graphicData uri="http://schemas.openxmlformats.org/drawingml/2006/table">
            <a:tbl>
              <a:tblPr firstRow="1" bandRow="1">
                <a:tableStyleId>{4C3C2611-4C71-4FC5-86AE-919BDF0F9419}</a:tableStyleId>
              </a:tblPr>
              <a:tblGrid>
                <a:gridCol w="2192854">
                  <a:extLst>
                    <a:ext uri="{9D8B030D-6E8A-4147-A177-3AD203B41FA5}">
                      <a16:colId xmlns:a16="http://schemas.microsoft.com/office/drawing/2014/main" val="20000"/>
                    </a:ext>
                  </a:extLst>
                </a:gridCol>
                <a:gridCol w="2940849">
                  <a:extLst>
                    <a:ext uri="{9D8B030D-6E8A-4147-A177-3AD203B41FA5}">
                      <a16:colId xmlns:a16="http://schemas.microsoft.com/office/drawing/2014/main" val="20001"/>
                    </a:ext>
                  </a:extLst>
                </a:gridCol>
                <a:gridCol w="1841863">
                  <a:extLst>
                    <a:ext uri="{9D8B030D-6E8A-4147-A177-3AD203B41FA5}">
                      <a16:colId xmlns:a16="http://schemas.microsoft.com/office/drawing/2014/main" val="20002"/>
                    </a:ext>
                  </a:extLst>
                </a:gridCol>
                <a:gridCol w="1867985">
                  <a:extLst>
                    <a:ext uri="{9D8B030D-6E8A-4147-A177-3AD203B41FA5}">
                      <a16:colId xmlns:a16="http://schemas.microsoft.com/office/drawing/2014/main" val="20003"/>
                    </a:ext>
                  </a:extLst>
                </a:gridCol>
              </a:tblGrid>
              <a:tr h="208207">
                <a:tc>
                  <a:txBody>
                    <a:bodyPr/>
                    <a:lstStyle/>
                    <a:p>
                      <a:pPr algn="ctr" defTabSz="289320">
                        <a:defRPr sz="1800" b="0">
                          <a:solidFill>
                            <a:srgbClr val="000000"/>
                          </a:solidFill>
                        </a:defRPr>
                      </a:pPr>
                      <a:r>
                        <a:rPr b="1">
                          <a:solidFill>
                            <a:srgbClr val="FFFFFF"/>
                          </a:solidFill>
                          <a:latin typeface="Source Sans Pro Regular"/>
                          <a:ea typeface="Source Sans Pro Regular"/>
                          <a:cs typeface="Source Sans Pro Regular"/>
                        </a:rPr>
                        <a:t>What</a:t>
                      </a:r>
                    </a:p>
                  </a:txBody>
                  <a:tcPr marL="45720" marR="45720" horzOverflow="overflow"/>
                </a:tc>
                <a:tc>
                  <a:txBody>
                    <a:bodyPr/>
                    <a:lstStyle/>
                    <a:p>
                      <a:pPr algn="ctr" defTabSz="289320">
                        <a:defRPr sz="1800" b="0">
                          <a:solidFill>
                            <a:srgbClr val="000000"/>
                          </a:solidFill>
                        </a:defRPr>
                      </a:pPr>
                      <a:r>
                        <a:rPr b="1">
                          <a:solidFill>
                            <a:srgbClr val="FFFFFF"/>
                          </a:solidFill>
                          <a:latin typeface="Source Sans Pro Regular"/>
                          <a:ea typeface="Source Sans Pro Regular"/>
                          <a:cs typeface="Source Sans Pro Regular"/>
                        </a:rPr>
                        <a:t>Evaluation question</a:t>
                      </a:r>
                    </a:p>
                  </a:txBody>
                  <a:tcPr marL="45720" marR="45720" horzOverflow="overflow"/>
                </a:tc>
                <a:tc>
                  <a:txBody>
                    <a:bodyPr/>
                    <a:lstStyle/>
                    <a:p>
                      <a:pPr algn="ctr" defTabSz="289320">
                        <a:defRPr sz="1800" b="0">
                          <a:solidFill>
                            <a:srgbClr val="000000"/>
                          </a:solidFill>
                        </a:defRPr>
                      </a:pPr>
                      <a:r>
                        <a:rPr b="1">
                          <a:solidFill>
                            <a:srgbClr val="FFFFFF"/>
                          </a:solidFill>
                          <a:latin typeface="Source Sans Pro Regular"/>
                          <a:ea typeface="Source Sans Pro Regular"/>
                          <a:cs typeface="Source Sans Pro Regular"/>
                        </a:rPr>
                        <a:t>How</a:t>
                      </a:r>
                    </a:p>
                  </a:txBody>
                  <a:tcPr marL="45720" marR="45720" horzOverflow="overflow"/>
                </a:tc>
                <a:tc>
                  <a:txBody>
                    <a:bodyPr/>
                    <a:lstStyle/>
                    <a:p>
                      <a:pPr algn="ctr" defTabSz="289320">
                        <a:defRPr sz="1800" b="0">
                          <a:solidFill>
                            <a:srgbClr val="000000"/>
                          </a:solidFill>
                        </a:defRPr>
                      </a:pPr>
                      <a:r>
                        <a:rPr b="1" dirty="0">
                          <a:solidFill>
                            <a:srgbClr val="FFFFFF"/>
                          </a:solidFill>
                          <a:latin typeface="Source Sans Pro Regular"/>
                          <a:ea typeface="Source Sans Pro Regular"/>
                          <a:cs typeface="Source Sans Pro Regular"/>
                        </a:rPr>
                        <a:t>When</a:t>
                      </a:r>
                    </a:p>
                  </a:txBody>
                  <a:tcPr marL="45720" marR="45720" horzOverflow="overflow"/>
                </a:tc>
                <a:extLst>
                  <a:ext uri="{0D108BD9-81ED-4DB2-BD59-A6C34878D82A}">
                    <a16:rowId xmlns:a16="http://schemas.microsoft.com/office/drawing/2014/main" val="10000"/>
                  </a:ext>
                </a:extLst>
              </a:tr>
              <a:tr h="910045">
                <a:tc rowSpan="2">
                  <a:txBody>
                    <a:bodyPr/>
                    <a:lstStyle/>
                    <a:p>
                      <a:pPr algn="l" defTabSz="289320">
                        <a:defRPr sz="1800"/>
                      </a:pPr>
                      <a:r>
                        <a:rPr>
                          <a:solidFill>
                            <a:srgbClr val="002060"/>
                          </a:solidFill>
                          <a:latin typeface="Source Sans Pro Regular"/>
                          <a:ea typeface="Source Sans Pro Regular"/>
                          <a:cs typeface="Source Sans Pro Regular"/>
                        </a:rPr>
                        <a:t>Participant satisfaction</a:t>
                      </a:r>
                    </a:p>
                  </a:txBody>
                  <a:tcPr marL="45720" marR="45720" anchor="ctr" horzOverflow="overflow"/>
                </a:tc>
                <a:tc rowSpan="3">
                  <a:txBody>
                    <a:bodyPr/>
                    <a:lstStyle/>
                    <a:p>
                      <a:pPr algn="l" defTabSz="822960">
                        <a:defRPr sz="1800">
                          <a:solidFill>
                            <a:srgbClr val="002060"/>
                          </a:solidFill>
                          <a:latin typeface="Source Sans Pro Regular"/>
                          <a:ea typeface="Source Sans Pro Regular"/>
                          <a:cs typeface="Source Sans Pro Regular"/>
                        </a:defRPr>
                      </a:pPr>
                      <a:endParaRPr/>
                    </a:p>
                    <a:p>
                      <a:pPr algn="l" defTabSz="822960">
                        <a:defRPr sz="1800">
                          <a:solidFill>
                            <a:srgbClr val="002060"/>
                          </a:solidFill>
                          <a:latin typeface="Source Sans Pro Regular"/>
                          <a:ea typeface="Source Sans Pro Regular"/>
                          <a:cs typeface="Source Sans Pro Regular"/>
                        </a:defRPr>
                      </a:pPr>
                      <a:r>
                        <a:t>To what extent do participants and facilitators feel satisfied with training content, flow, duration, methodologies, facilitation, administrative and logistic arrangements?</a:t>
                      </a:r>
                    </a:p>
                  </a:txBody>
                  <a:tcPr marL="45720" marR="45720" anchor="ctr" horzOverflow="overflow"/>
                </a:tc>
                <a:tc>
                  <a:txBody>
                    <a:bodyPr/>
                    <a:lstStyle/>
                    <a:p>
                      <a:pPr algn="l" defTabSz="289320">
                        <a:defRPr sz="1800"/>
                      </a:pPr>
                      <a:r>
                        <a:rPr dirty="0">
                          <a:solidFill>
                            <a:srgbClr val="002060"/>
                          </a:solidFill>
                          <a:latin typeface="Source Sans Pro Regular"/>
                          <a:ea typeface="Source Sans Pro Regular"/>
                          <a:cs typeface="Source Sans Pro Regular"/>
                        </a:rPr>
                        <a:t>In plenary, in groups</a:t>
                      </a:r>
                    </a:p>
                  </a:txBody>
                  <a:tcPr marL="45720" marR="45720" anchor="ctr" horzOverflow="overflow"/>
                </a:tc>
                <a:tc>
                  <a:txBody>
                    <a:bodyPr/>
                    <a:lstStyle/>
                    <a:p>
                      <a:pPr algn="l" defTabSz="289320">
                        <a:defRPr sz="1800"/>
                      </a:pPr>
                      <a:r>
                        <a:rPr dirty="0">
                          <a:solidFill>
                            <a:srgbClr val="002060"/>
                          </a:solidFill>
                          <a:latin typeface="Source Sans Pro Regular"/>
                          <a:ea typeface="Source Sans Pro Regular"/>
                          <a:cs typeface="Source Sans Pro Regular"/>
                        </a:rPr>
                        <a:t>At the end of each day</a:t>
                      </a:r>
                    </a:p>
                  </a:txBody>
                  <a:tcPr marL="45720" marR="45720" anchor="ctr" horzOverflow="overflow"/>
                </a:tc>
                <a:extLst>
                  <a:ext uri="{0D108BD9-81ED-4DB2-BD59-A6C34878D82A}">
                    <a16:rowId xmlns:a16="http://schemas.microsoft.com/office/drawing/2014/main" val="10001"/>
                  </a:ext>
                </a:extLst>
              </a:tr>
              <a:tr h="910045">
                <a:tc vMerge="1">
                  <a:txBody>
                    <a:bodyPr/>
                    <a:lstStyle/>
                    <a:p>
                      <a:endParaRPr lang="en-US"/>
                    </a:p>
                  </a:txBody>
                  <a:tcPr/>
                </a:tc>
                <a:tc vMerge="1">
                  <a:txBody>
                    <a:bodyPr/>
                    <a:lstStyle/>
                    <a:p>
                      <a:endParaRPr lang="en-US"/>
                    </a:p>
                  </a:txBody>
                  <a:tcPr/>
                </a:tc>
                <a:tc>
                  <a:txBody>
                    <a:bodyPr/>
                    <a:lstStyle/>
                    <a:p>
                      <a:pPr algn="l" defTabSz="289320">
                        <a:defRPr sz="1800"/>
                      </a:pPr>
                      <a:r>
                        <a:rPr dirty="0">
                          <a:solidFill>
                            <a:srgbClr val="002060"/>
                          </a:solidFill>
                          <a:latin typeface="Source Sans Pro Regular"/>
                          <a:ea typeface="Source Sans Pro Regular"/>
                          <a:cs typeface="Source Sans Pro Regular"/>
                        </a:rPr>
                        <a:t>Final evaluation online form, individual</a:t>
                      </a:r>
                    </a:p>
                  </a:txBody>
                  <a:tcPr marL="45720" marR="45720" anchor="ctr" horzOverflow="overflow"/>
                </a:tc>
                <a:tc>
                  <a:txBody>
                    <a:bodyPr/>
                    <a:lstStyle/>
                    <a:p>
                      <a:pPr algn="l" defTabSz="289320">
                        <a:defRPr sz="1800"/>
                      </a:pPr>
                      <a:r>
                        <a:rPr>
                          <a:solidFill>
                            <a:srgbClr val="002060"/>
                          </a:solidFill>
                          <a:latin typeface="Source Sans Pro Regular"/>
                          <a:ea typeface="Source Sans Pro Regular"/>
                          <a:cs typeface="Source Sans Pro Regular"/>
                        </a:rPr>
                        <a:t>At the end of the training</a:t>
                      </a:r>
                    </a:p>
                  </a:txBody>
                  <a:tcPr marL="45720" marR="45720" anchor="ctr" horzOverflow="overflow"/>
                </a:tc>
                <a:extLst>
                  <a:ext uri="{0D108BD9-81ED-4DB2-BD59-A6C34878D82A}">
                    <a16:rowId xmlns:a16="http://schemas.microsoft.com/office/drawing/2014/main" val="10002"/>
                  </a:ext>
                </a:extLst>
              </a:tr>
              <a:tr h="840377">
                <a:tc>
                  <a:txBody>
                    <a:bodyPr/>
                    <a:lstStyle/>
                    <a:p>
                      <a:pPr algn="l" defTabSz="822960">
                        <a:defRPr sz="1800"/>
                      </a:pPr>
                      <a:r>
                        <a:rPr>
                          <a:solidFill>
                            <a:srgbClr val="002060"/>
                          </a:solidFill>
                          <a:latin typeface="Source Sans Pro Regular"/>
                          <a:ea typeface="Source Sans Pro Regular"/>
                          <a:cs typeface="Source Sans Pro Regular"/>
                        </a:rPr>
                        <a:t>Facilitator satisfaction</a:t>
                      </a:r>
                    </a:p>
                  </a:txBody>
                  <a:tcPr marL="45720" marR="45720" anchor="ctr" horzOverflow="overflow"/>
                </a:tc>
                <a:tc vMerge="1">
                  <a:txBody>
                    <a:bodyPr/>
                    <a:lstStyle/>
                    <a:p>
                      <a:endParaRPr lang="en-US"/>
                    </a:p>
                  </a:txBody>
                  <a:tcPr/>
                </a:tc>
                <a:tc>
                  <a:txBody>
                    <a:bodyPr/>
                    <a:lstStyle/>
                    <a:p>
                      <a:pPr algn="l" defTabSz="289320">
                        <a:defRPr sz="1800"/>
                      </a:pPr>
                      <a:r>
                        <a:rPr>
                          <a:solidFill>
                            <a:srgbClr val="002060"/>
                          </a:solidFill>
                          <a:latin typeface="Source Sans Pro Regular"/>
                          <a:ea typeface="Source Sans Pro Regular"/>
                          <a:cs typeface="Source Sans Pro Regular"/>
                        </a:rPr>
                        <a:t>Facilitators’ journal</a:t>
                      </a:r>
                    </a:p>
                  </a:txBody>
                  <a:tcPr marL="45720" marR="45720" anchor="ctr" horzOverflow="overflow"/>
                </a:tc>
                <a:tc>
                  <a:txBody>
                    <a:bodyPr/>
                    <a:lstStyle/>
                    <a:p>
                      <a:pPr algn="l" defTabSz="289320">
                        <a:defRPr sz="1800"/>
                      </a:pPr>
                      <a:r>
                        <a:rPr>
                          <a:solidFill>
                            <a:srgbClr val="002060"/>
                          </a:solidFill>
                          <a:latin typeface="Source Sans Pro Regular"/>
                          <a:ea typeface="Source Sans Pro Regular"/>
                          <a:cs typeface="Source Sans Pro Regular"/>
                        </a:rPr>
                        <a:t>At the end of each day</a:t>
                      </a:r>
                    </a:p>
                  </a:txBody>
                  <a:tcPr marL="45720" marR="45720" anchor="ctr" horzOverflow="overflow"/>
                </a:tc>
                <a:extLst>
                  <a:ext uri="{0D108BD9-81ED-4DB2-BD59-A6C34878D82A}">
                    <a16:rowId xmlns:a16="http://schemas.microsoft.com/office/drawing/2014/main" val="10003"/>
                  </a:ext>
                </a:extLst>
              </a:tr>
              <a:tr h="370840">
                <a:tc>
                  <a:txBody>
                    <a:bodyPr/>
                    <a:lstStyle/>
                    <a:p>
                      <a:pPr algn="l" defTabSz="289320">
                        <a:defRPr sz="1800"/>
                      </a:pPr>
                      <a:r>
                        <a:rPr>
                          <a:solidFill>
                            <a:srgbClr val="002060"/>
                          </a:solidFill>
                          <a:latin typeface="Source Sans Pro Regular"/>
                          <a:ea typeface="Source Sans Pro Regular"/>
                          <a:cs typeface="Source Sans Pro Regular"/>
                        </a:rPr>
                        <a:t>Participant learning</a:t>
                      </a:r>
                    </a:p>
                  </a:txBody>
                  <a:tcPr marL="45720" marR="45720" anchor="ctr" horzOverflow="overflow"/>
                </a:tc>
                <a:tc>
                  <a:txBody>
                    <a:bodyPr/>
                    <a:lstStyle/>
                    <a:p>
                      <a:pPr algn="l" defTabSz="822960">
                        <a:defRPr sz="1800">
                          <a:solidFill>
                            <a:srgbClr val="002060"/>
                          </a:solidFill>
                          <a:latin typeface="Source Sans Pro Regular"/>
                          <a:ea typeface="Source Sans Pro Regular"/>
                          <a:cs typeface="Source Sans Pro Regular"/>
                        </a:defRPr>
                      </a:pPr>
                      <a:r>
                        <a:t>How much did participants learn from the training?</a:t>
                      </a:r>
                    </a:p>
                  </a:txBody>
                  <a:tcPr marL="45720" marR="45720" anchor="ctr" horzOverflow="overflow"/>
                </a:tc>
                <a:tc>
                  <a:txBody>
                    <a:bodyPr/>
                    <a:lstStyle/>
                    <a:p>
                      <a:pPr algn="l" defTabSz="289320">
                        <a:defRPr sz="1800"/>
                      </a:pPr>
                      <a:r>
                        <a:rPr>
                          <a:solidFill>
                            <a:srgbClr val="002060"/>
                          </a:solidFill>
                          <a:latin typeface="Source Sans Pro Regular"/>
                          <a:ea typeface="Source Sans Pro Regular"/>
                          <a:cs typeface="Source Sans Pro Regular"/>
                        </a:rPr>
                        <a:t>Pre-post test online questionnaires</a:t>
                      </a:r>
                    </a:p>
                  </a:txBody>
                  <a:tcPr marL="45720" marR="45720" anchor="ctr" horzOverflow="overflow"/>
                </a:tc>
                <a:tc>
                  <a:txBody>
                    <a:bodyPr/>
                    <a:lstStyle/>
                    <a:p>
                      <a:pPr algn="l" defTabSz="289320">
                        <a:defRPr sz="1800"/>
                      </a:pPr>
                      <a:r>
                        <a:rPr>
                          <a:solidFill>
                            <a:srgbClr val="002060"/>
                          </a:solidFill>
                          <a:latin typeface="Source Sans Pro Regular"/>
                          <a:ea typeface="Source Sans Pro Regular"/>
                          <a:cs typeface="Source Sans Pro Regular"/>
                        </a:rPr>
                        <a:t>At the beginning at the end of the training</a:t>
                      </a:r>
                    </a:p>
                  </a:txBody>
                  <a:tcPr marL="45720" marR="45720" anchor="ctr" horzOverflow="overflow"/>
                </a:tc>
                <a:extLst>
                  <a:ext uri="{0D108BD9-81ED-4DB2-BD59-A6C34878D82A}">
                    <a16:rowId xmlns:a16="http://schemas.microsoft.com/office/drawing/2014/main" val="10004"/>
                  </a:ext>
                </a:extLst>
              </a:tr>
              <a:tr h="370840">
                <a:tc>
                  <a:txBody>
                    <a:bodyPr/>
                    <a:lstStyle/>
                    <a:p>
                      <a:pPr algn="l" defTabSz="289320">
                        <a:defRPr sz="1800"/>
                      </a:pPr>
                      <a:r>
                        <a:rPr>
                          <a:solidFill>
                            <a:srgbClr val="002060"/>
                          </a:solidFill>
                          <a:latin typeface="Source Sans Pro Regular"/>
                          <a:ea typeface="Source Sans Pro Regular"/>
                          <a:cs typeface="Source Sans Pro Regular"/>
                        </a:rPr>
                        <a:t>Application to the job</a:t>
                      </a:r>
                    </a:p>
                  </a:txBody>
                  <a:tcPr marL="45720" marR="45720" anchor="ctr" horzOverflow="overflow"/>
                </a:tc>
                <a:tc>
                  <a:txBody>
                    <a:bodyPr/>
                    <a:lstStyle/>
                    <a:p>
                      <a:pPr algn="l" defTabSz="822960">
                        <a:defRPr sz="1800"/>
                      </a:pPr>
                      <a:r>
                        <a:rPr>
                          <a:solidFill>
                            <a:srgbClr val="002060"/>
                          </a:solidFill>
                          <a:latin typeface="Source Sans Pro Regular"/>
                          <a:ea typeface="Source Sans Pro Regular"/>
                          <a:cs typeface="Source Sans Pro Regular"/>
                        </a:rPr>
                        <a:t>To what extent did participants apply to their job what they learnt thanks to the training?</a:t>
                      </a:r>
                    </a:p>
                  </a:txBody>
                  <a:tcPr marL="45720" marR="45720" anchor="ctr" horzOverflow="overflow"/>
                </a:tc>
                <a:tc>
                  <a:txBody>
                    <a:bodyPr/>
                    <a:lstStyle/>
                    <a:p>
                      <a:pPr algn="l" defTabSz="289320">
                        <a:defRPr sz="1800"/>
                      </a:pPr>
                      <a:r>
                        <a:rPr>
                          <a:solidFill>
                            <a:srgbClr val="002060"/>
                          </a:solidFill>
                          <a:latin typeface="Source Sans Pro Regular"/>
                          <a:ea typeface="Source Sans Pro Regular"/>
                          <a:cs typeface="Source Sans Pro Regular"/>
                        </a:rPr>
                        <a:t>Post-training online evaluation questionnaire</a:t>
                      </a:r>
                    </a:p>
                  </a:txBody>
                  <a:tcPr marL="45720" marR="45720" anchor="ctr" horzOverflow="overflow"/>
                </a:tc>
                <a:tc>
                  <a:txBody>
                    <a:bodyPr/>
                    <a:lstStyle/>
                    <a:p>
                      <a:pPr algn="l" defTabSz="289320">
                        <a:defRPr sz="1800"/>
                      </a:pPr>
                      <a:r>
                        <a:rPr dirty="0">
                          <a:solidFill>
                            <a:srgbClr val="002060"/>
                          </a:solidFill>
                          <a:latin typeface="Source Sans Pro Regular"/>
                          <a:ea typeface="Source Sans Pro Regular"/>
                          <a:cs typeface="Source Sans Pro Regular"/>
                        </a:rPr>
                        <a:t>6 months after completion of the training</a:t>
                      </a:r>
                    </a:p>
                  </a:txBody>
                  <a:tcPr marL="45720" marR="45720" anchor="ctr" horzOverflow="overflow"/>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 name="Google Shape;308;p8"/>
          <p:cNvSpPr txBox="1">
            <a:spLocks noGrp="1"/>
          </p:cNvSpPr>
          <p:nvPr>
            <p:ph type="body" sz="quarter" idx="1"/>
          </p:nvPr>
        </p:nvSpPr>
        <p:spPr>
          <a:xfrm>
            <a:off x="4090921" y="1540983"/>
            <a:ext cx="4010157" cy="1870076"/>
          </a:xfrm>
          <a:prstGeom prst="rect">
            <a:avLst/>
          </a:prstGeom>
        </p:spPr>
        <p:txBody>
          <a:bodyPr lIns="0" tIns="0" rIns="0" bIns="0"/>
          <a:lstStyle>
            <a:lvl1pPr>
              <a:spcBef>
                <a:spcPts val="0"/>
              </a:spcBef>
              <a:defRPr sz="3200"/>
            </a:lvl1pPr>
          </a:lstStyle>
          <a:p>
            <a:r>
              <a:rPr b="1" dirty="0"/>
              <a:t>4.2 </a:t>
            </a:r>
            <a:endParaRPr lang="hu-HU" b="1" dirty="0"/>
          </a:p>
          <a:p>
            <a:r>
              <a:rPr b="1" dirty="0"/>
              <a:t>Facilitation team preparatory meeting</a:t>
            </a:r>
            <a:endParaRPr lang="en-US" b="1" dirty="0"/>
          </a:p>
        </p:txBody>
      </p:sp>
      <p:sp>
        <p:nvSpPr>
          <p:cNvPr id="723" name="TextBox 2"/>
          <p:cNvSpPr txBox="1"/>
          <p:nvPr/>
        </p:nvSpPr>
        <p:spPr>
          <a:xfrm>
            <a:off x="542793" y="905171"/>
            <a:ext cx="6006332"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t>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Title 2"/>
          <p:cNvSpPr txBox="1">
            <a:spLocks noGrp="1"/>
          </p:cNvSpPr>
          <p:nvPr>
            <p:ph type="title"/>
          </p:nvPr>
        </p:nvSpPr>
        <p:spPr>
          <a:prstGeom prst="rect">
            <a:avLst/>
          </a:prstGeom>
        </p:spPr>
        <p:txBody>
          <a:bodyPr lIns="45719" tIns="45720" rIns="45719" bIns="45720" anchor="ctr">
            <a:normAutofit/>
          </a:bodyPr>
          <a:lstStyle/>
          <a:p>
            <a:r>
              <a:rPr b="1" dirty="0"/>
              <a:t>Learning objectives</a:t>
            </a:r>
            <a:endParaRPr lang="en-US" b="1" dirty="0"/>
          </a:p>
        </p:txBody>
      </p:sp>
      <p:sp>
        <p:nvSpPr>
          <p:cNvPr id="728" name="Content Placeholder 1"/>
          <p:cNvSpPr txBox="1">
            <a:spLocks noGrp="1"/>
          </p:cNvSpPr>
          <p:nvPr>
            <p:ph type="body" idx="1"/>
          </p:nvPr>
        </p:nvSpPr>
        <p:spPr>
          <a:xfrm>
            <a:off x="4336612" y="2322786"/>
            <a:ext cx="7529515" cy="1725236"/>
          </a:xfrm>
          <a:prstGeom prst="rect">
            <a:avLst/>
          </a:prstGeom>
        </p:spPr>
        <p:txBody>
          <a:bodyPr/>
          <a:lstStyle/>
          <a:p>
            <a:pPr>
              <a:spcBef>
                <a:spcPts val="1200"/>
              </a:spcBef>
            </a:pPr>
            <a:r>
              <a:rPr dirty="0">
                <a:solidFill>
                  <a:schemeClr val="tx1"/>
                </a:solidFill>
              </a:rPr>
              <a:t>At the end of this session, you should be able to:</a:t>
            </a:r>
          </a:p>
          <a:p>
            <a:pPr marL="342900" indent="-342900">
              <a:spcBef>
                <a:spcPts val="1200"/>
              </a:spcBef>
              <a:buClr>
                <a:srgbClr val="65A000"/>
              </a:buClr>
              <a:buFont typeface="Arial" panose="020B0604020202020204" pitchFamily="34" charset="0"/>
              <a:buChar char="•"/>
            </a:pPr>
            <a:r>
              <a:rPr dirty="0"/>
              <a:t>Get ready to facilitate the RRT ATP.</a:t>
            </a:r>
          </a:p>
        </p:txBody>
      </p:sp>
      <p:sp>
        <p:nvSpPr>
          <p:cNvPr id="730" name="Rounded Rectangle 3"/>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 name="Rectangle 2"/>
          <p:cNvSpPr txBox="1">
            <a:spLocks noGrp="1"/>
          </p:cNvSpPr>
          <p:nvPr>
            <p:ph type="title"/>
          </p:nvPr>
        </p:nvSpPr>
        <p:spPr>
          <a:xfrm>
            <a:off x="198811" y="21361"/>
            <a:ext cx="3571875" cy="646113"/>
          </a:xfrm>
          <a:prstGeom prst="rect">
            <a:avLst/>
          </a:prstGeom>
        </p:spPr>
        <p:txBody>
          <a:bodyPr lIns="45719" tIns="45720" rIns="45719" bIns="45720" anchor="ctr">
            <a:normAutofit/>
          </a:bodyPr>
          <a:lstStyle/>
          <a:p>
            <a:r>
              <a:rPr b="1" dirty="0"/>
              <a:t>Instructions</a:t>
            </a:r>
            <a:endParaRPr lang="en-US" b="1" dirty="0"/>
          </a:p>
        </p:txBody>
      </p:sp>
      <p:sp>
        <p:nvSpPr>
          <p:cNvPr id="734" name="Content Placeholder 1"/>
          <p:cNvSpPr txBox="1">
            <a:spLocks noGrp="1"/>
          </p:cNvSpPr>
          <p:nvPr>
            <p:ph type="body" idx="1"/>
          </p:nvPr>
        </p:nvSpPr>
        <p:spPr>
          <a:xfrm>
            <a:off x="1800000" y="1440000"/>
            <a:ext cx="8881239" cy="4654071"/>
          </a:xfrm>
          <a:prstGeom prst="rect">
            <a:avLst/>
          </a:prstGeom>
        </p:spPr>
        <p:txBody>
          <a:bodyPr>
            <a:normAutofit/>
          </a:bodyPr>
          <a:lstStyle/>
          <a:p>
            <a:pPr marL="342900" indent="-342900">
              <a:lnSpc>
                <a:spcPct val="103500"/>
              </a:lnSpc>
              <a:spcBef>
                <a:spcPts val="1000"/>
              </a:spcBef>
              <a:buClr>
                <a:srgbClr val="65A000"/>
              </a:buClr>
              <a:buFont typeface="Arial" panose="020B0604020202020204" pitchFamily="34" charset="0"/>
              <a:buChar char="•"/>
            </a:pPr>
            <a:r>
              <a:rPr sz="2200" dirty="0"/>
              <a:t>The facilitation teams will hold their preparatory meeting to ensure they are ready to facilitate the RRT ATP. </a:t>
            </a:r>
          </a:p>
          <a:p>
            <a:pPr marL="342900" indent="-342900">
              <a:lnSpc>
                <a:spcPct val="103500"/>
              </a:lnSpc>
              <a:spcBef>
                <a:spcPts val="1000"/>
              </a:spcBef>
              <a:buClr>
                <a:srgbClr val="65A000"/>
              </a:buClr>
              <a:buFont typeface="Arial" panose="020B0604020202020204" pitchFamily="34" charset="0"/>
              <a:buChar char="•"/>
            </a:pPr>
            <a:r>
              <a:rPr sz="2200" dirty="0"/>
              <a:t>The meeting will be chaired by the facilitation team coordinator.</a:t>
            </a:r>
          </a:p>
          <a:p>
            <a:pPr marL="342900" indent="-342900">
              <a:lnSpc>
                <a:spcPct val="103500"/>
              </a:lnSpc>
              <a:spcBef>
                <a:spcPts val="1000"/>
              </a:spcBef>
              <a:buClr>
                <a:srgbClr val="65A000"/>
              </a:buClr>
              <a:buFont typeface="Arial" panose="020B0604020202020204" pitchFamily="34" charset="0"/>
              <a:buChar char="•"/>
            </a:pPr>
            <a:r>
              <a:rPr sz="2200" dirty="0"/>
              <a:t>The team will use the RRT ATP facilitation team preparatory meeting agenda as a guide to review all important points to be addressed (RRT_TOT_tool_6_RRT_ATP_facilitators_preparatory_meeting_agenda_220701_en.docx)</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 name="Rectangle 2"/>
          <p:cNvSpPr txBox="1">
            <a:spLocks noGrp="1"/>
          </p:cNvSpPr>
          <p:nvPr>
            <p:ph type="title"/>
          </p:nvPr>
        </p:nvSpPr>
        <p:spPr>
          <a:xfrm>
            <a:off x="198811" y="21600"/>
            <a:ext cx="4588077" cy="646113"/>
          </a:xfrm>
          <a:prstGeom prst="rect">
            <a:avLst/>
          </a:prstGeom>
        </p:spPr>
        <p:txBody>
          <a:bodyPr lIns="45719" tIns="45720" rIns="45719" bIns="45720" anchor="ctr">
            <a:normAutofit/>
          </a:bodyPr>
          <a:lstStyle/>
          <a:p>
            <a:r>
              <a:rPr b="1" dirty="0"/>
              <a:t>Expected outcomes (1)</a:t>
            </a:r>
            <a:endParaRPr lang="en-US" b="1" dirty="0"/>
          </a:p>
        </p:txBody>
      </p:sp>
      <p:sp>
        <p:nvSpPr>
          <p:cNvPr id="738" name="Content Placeholder 1"/>
          <p:cNvSpPr txBox="1">
            <a:spLocks noGrp="1"/>
          </p:cNvSpPr>
          <p:nvPr>
            <p:ph type="body" idx="1"/>
          </p:nvPr>
        </p:nvSpPr>
        <p:spPr>
          <a:xfrm>
            <a:off x="1800000" y="1440000"/>
            <a:ext cx="8058616" cy="4462760"/>
          </a:xfrm>
          <a:prstGeom prst="rect">
            <a:avLst/>
          </a:prstGeom>
        </p:spPr>
        <p:txBody>
          <a:bodyPr>
            <a:spAutoFit/>
          </a:bodyPr>
          <a:lstStyle/>
          <a:p>
            <a:pPr>
              <a:lnSpc>
                <a:spcPct val="100000"/>
              </a:lnSpc>
              <a:spcBef>
                <a:spcPts val="0"/>
              </a:spcBef>
              <a:defRPr sz="2200">
                <a:solidFill>
                  <a:schemeClr val="accent6"/>
                </a:solidFill>
              </a:defRPr>
            </a:pPr>
            <a:r>
              <a:rPr sz="2000" b="1" dirty="0">
                <a:solidFill>
                  <a:srgbClr val="65A000"/>
                </a:solidFill>
                <a:latin typeface="Source Sans Pro Bold"/>
              </a:rPr>
              <a:t>Roles</a:t>
            </a:r>
            <a:r>
              <a:rPr sz="2000" b="1" dirty="0">
                <a:solidFill>
                  <a:srgbClr val="65A000"/>
                </a:solidFill>
              </a:rPr>
              <a:t> </a:t>
            </a:r>
          </a:p>
          <a:p>
            <a:pPr marL="342900" indent="-342900">
              <a:lnSpc>
                <a:spcPct val="100000"/>
              </a:lnSpc>
              <a:spcBef>
                <a:spcPts val="0"/>
              </a:spcBef>
              <a:buClr>
                <a:srgbClr val="65A000"/>
              </a:buClr>
              <a:buFont typeface="Arial" panose="020B0604020202020204" pitchFamily="34" charset="0"/>
              <a:buChar char="•"/>
              <a:defRPr sz="2200"/>
            </a:pPr>
            <a:r>
              <a:rPr sz="2200" dirty="0"/>
              <a:t>The composition of the team is finalized (RRT_TOT_tool_1_RRT_ATP_roles_facilitation_team_220701_en.xlsx, tab 1 completed)</a:t>
            </a:r>
          </a:p>
          <a:p>
            <a:pPr marL="342900" indent="-342900">
              <a:lnSpc>
                <a:spcPct val="100000"/>
              </a:lnSpc>
              <a:spcBef>
                <a:spcPts val="0"/>
              </a:spcBef>
              <a:buClr>
                <a:srgbClr val="65A000"/>
              </a:buClr>
              <a:buFont typeface="Arial" panose="020B0604020202020204" pitchFamily="34" charset="0"/>
              <a:buChar char="•"/>
              <a:defRPr sz="2200"/>
            </a:pPr>
            <a:r>
              <a:rPr sz="2200" dirty="0"/>
              <a:t>Team coach and actor roles for the skills drill are assigned ((RRT_TOT_tool_1_RRT_ATP_roles_facilitation_team_220701_en.xlsx, tab 2 completed)</a:t>
            </a:r>
          </a:p>
          <a:p>
            <a:pPr>
              <a:lnSpc>
                <a:spcPct val="100000"/>
              </a:lnSpc>
              <a:spcBef>
                <a:spcPts val="0"/>
              </a:spcBef>
            </a:pPr>
            <a:endParaRPr sz="2200" dirty="0"/>
          </a:p>
          <a:p>
            <a:pPr>
              <a:lnSpc>
                <a:spcPct val="100000"/>
              </a:lnSpc>
              <a:spcBef>
                <a:spcPts val="0"/>
              </a:spcBef>
              <a:defRPr sz="2200">
                <a:solidFill>
                  <a:schemeClr val="accent6"/>
                </a:solidFill>
              </a:defRPr>
            </a:pPr>
            <a:r>
              <a:rPr sz="2200" b="1" dirty="0">
                <a:solidFill>
                  <a:srgbClr val="65A000"/>
                </a:solidFill>
                <a:latin typeface="Source Sans Pro Bold"/>
              </a:rPr>
              <a:t>Agenda</a:t>
            </a:r>
          </a:p>
          <a:p>
            <a:pPr marL="342900" indent="-342900">
              <a:lnSpc>
                <a:spcPct val="100000"/>
              </a:lnSpc>
              <a:spcBef>
                <a:spcPts val="0"/>
              </a:spcBef>
              <a:buClr>
                <a:srgbClr val="65A000"/>
              </a:buClr>
              <a:buFont typeface="Arial" panose="020B0604020202020204" pitchFamily="34" charset="0"/>
              <a:buChar char="•"/>
              <a:defRPr sz="2200"/>
            </a:pPr>
            <a:r>
              <a:rPr sz="2200" dirty="0"/>
              <a:t>RRT ATP agenda is finalized, all sessions are assigned to facilitators according to their areas of expertise</a:t>
            </a:r>
          </a:p>
          <a:p>
            <a:pPr marL="342900" indent="-342900">
              <a:lnSpc>
                <a:spcPct val="100000"/>
              </a:lnSpc>
              <a:spcBef>
                <a:spcPts val="0"/>
              </a:spcBef>
              <a:buClr>
                <a:srgbClr val="65A000"/>
              </a:buClr>
              <a:buFont typeface="Arial" panose="020B0604020202020204" pitchFamily="34" charset="0"/>
              <a:buChar char="•"/>
              <a:defRPr sz="2200"/>
            </a:pPr>
            <a:r>
              <a:rPr sz="2200" dirty="0"/>
              <a:t>Chairperson and time keeping roles are assigned</a:t>
            </a:r>
          </a:p>
          <a:p>
            <a:pPr marL="342900" indent="-342900">
              <a:lnSpc>
                <a:spcPct val="100000"/>
              </a:lnSpc>
              <a:spcBef>
                <a:spcPts val="0"/>
              </a:spcBef>
              <a:buClr>
                <a:srgbClr val="65A000"/>
              </a:buClr>
              <a:buFont typeface="Arial" panose="020B0604020202020204" pitchFamily="34" charset="0"/>
              <a:buChar char="•"/>
              <a:defRPr sz="2200"/>
            </a:pPr>
            <a:r>
              <a:rPr sz="2200" dirty="0"/>
              <a:t>Officials for the opening session (MOH/WHO) are identified</a:t>
            </a:r>
          </a:p>
        </p:txBody>
      </p:sp>
    </p:spTree>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90F945E-3B8D-4CA9-929A-58CA96E9819F}">
  <ds:schemaRefs>
    <ds:schemaRef ds:uri="http://purl.org/dc/terms/"/>
    <ds:schemaRef ds:uri="http://schemas.openxmlformats.org/package/2006/metadata/core-properties"/>
    <ds:schemaRef ds:uri="e2a64997-203d-4655-a595-383c2eb1e865"/>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450f158c-397a-4a9d-b005-a44c92e0fccb"/>
    <ds:schemaRef ds:uri="http://www.w3.org/XML/1998/namespace"/>
  </ds:schemaRefs>
</ds:datastoreItem>
</file>

<file path=customXml/itemProps2.xml><?xml version="1.0" encoding="utf-8"?>
<ds:datastoreItem xmlns:ds="http://schemas.openxmlformats.org/officeDocument/2006/customXml" ds:itemID="{71336604-B553-494A-BA5D-F3C6754EFF0C}">
  <ds:schemaRefs>
    <ds:schemaRef ds:uri="http://schemas.microsoft.com/sharepoint/v3/contenttype/forms"/>
  </ds:schemaRefs>
</ds:datastoreItem>
</file>

<file path=customXml/itemProps3.xml><?xml version="1.0" encoding="utf-8"?>
<ds:datastoreItem xmlns:ds="http://schemas.openxmlformats.org/officeDocument/2006/customXml" ds:itemID="{9ECC170C-93EB-49C5-BAC2-93F36C997E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69</TotalTime>
  <Words>1024</Words>
  <Application>Microsoft Office PowerPoint</Application>
  <PresentationFormat>Widescreen</PresentationFormat>
  <Paragraphs>86</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RRT_Theme_v4</vt:lpstr>
      <vt:lpstr>Rapid Response Teams  Training of Trainers</vt:lpstr>
      <vt:lpstr>PowerPoint Presentation</vt:lpstr>
      <vt:lpstr>PowerPoint Presentation</vt:lpstr>
      <vt:lpstr>Why evaluate the RRT ATP?</vt:lpstr>
      <vt:lpstr>What, how and when evaluate?</vt:lpstr>
      <vt:lpstr>PowerPoint Presentation</vt:lpstr>
      <vt:lpstr>Learning objectives</vt:lpstr>
      <vt:lpstr>Instructions</vt:lpstr>
      <vt:lpstr>Expected outcomes (1)</vt:lpstr>
      <vt:lpstr>Expected outcomes (2)</vt:lpstr>
      <vt:lpstr>Expected outcomes (3)</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
  <cp:lastModifiedBy>GOMEZ, Paula</cp:lastModifiedBy>
  <cp:revision>69</cp:revision>
  <dcterms:modified xsi:type="dcterms:W3CDTF">2023-04-05T16:26:46Z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